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6" r:id="rId1"/>
  </p:sldMasterIdLst>
  <p:notesMasterIdLst>
    <p:notesMasterId r:id="rId20"/>
  </p:notesMasterIdLst>
  <p:sldIdLst>
    <p:sldId id="256" r:id="rId2"/>
    <p:sldId id="260" r:id="rId3"/>
    <p:sldId id="281" r:id="rId4"/>
    <p:sldId id="264" r:id="rId5"/>
    <p:sldId id="268" r:id="rId6"/>
    <p:sldId id="267" r:id="rId7"/>
    <p:sldId id="270" r:id="rId8"/>
    <p:sldId id="265" r:id="rId9"/>
    <p:sldId id="279" r:id="rId10"/>
    <p:sldId id="272" r:id="rId11"/>
    <p:sldId id="273" r:id="rId12"/>
    <p:sldId id="280" r:id="rId13"/>
    <p:sldId id="263" r:id="rId14"/>
    <p:sldId id="271" r:id="rId15"/>
    <p:sldId id="277" r:id="rId16"/>
    <p:sldId id="275" r:id="rId17"/>
    <p:sldId id="276" r:id="rId18"/>
    <p:sldId id="27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33CC"/>
    <a:srgbClr val="9FD59B"/>
    <a:srgbClr val="D7DE82"/>
    <a:srgbClr val="00FFCC"/>
    <a:srgbClr val="C5A26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7D0EE-FC19-46A5-8C84-1DF6106F0A85}" type="datetimeFigureOut">
              <a:rPr lang="en-US" smtClean="0"/>
              <a:pPr/>
              <a:t>31.03.20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9C36A9-DE5B-4B39-B859-7BE2C418DB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3268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1" y="0"/>
            <a:ext cx="12191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55848"/>
            <a:ext cx="107696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107696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976D-47B8-40D2-A27B-559DF2F4B546}" type="datetimeFigureOut">
              <a:rPr lang="en-US" smtClean="0"/>
              <a:pPr/>
              <a:t>31.03.20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0DA5-24BE-4F36-AD7F-618FBE4A63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976D-47B8-40D2-A27B-559DF2F4B546}" type="datetimeFigureOut">
              <a:rPr lang="en-US" smtClean="0"/>
              <a:pPr/>
              <a:t>31.03.20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0DA5-24BE-4F36-AD7F-618FBE4A63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8798560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8863584" y="0"/>
            <a:ext cx="33528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274641"/>
            <a:ext cx="2540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976D-47B8-40D2-A27B-559DF2F4B546}" type="datetimeFigureOut">
              <a:rPr lang="en-US" smtClean="0"/>
              <a:pPr/>
              <a:t>31.03.20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0796" y="6377460"/>
            <a:ext cx="51152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0DA5-24BE-4F36-AD7F-618FBE4A63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976D-47B8-40D2-A27B-559DF2F4B546}" type="datetimeFigureOut">
              <a:rPr lang="en-US" smtClean="0"/>
              <a:pPr/>
              <a:t>31.03.20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8EDD0DA5-24BE-4F36-AD7F-618FBE4A63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6155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976D-47B8-40D2-A27B-559DF2F4B546}" type="datetimeFigureOut">
              <a:rPr lang="en-US" smtClean="0"/>
              <a:pPr/>
              <a:t>31.03.20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0DA5-24BE-4F36-AD7F-618FBE4A63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12192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118872"/>
            <a:ext cx="10684256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7552" y="1828800"/>
            <a:ext cx="10696448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976D-47B8-40D2-A27B-559DF2F4B546}" type="datetimeFigureOut">
              <a:rPr lang="en-US" smtClean="0"/>
              <a:pPr/>
              <a:t>31.03.20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0DA5-24BE-4F36-AD7F-618FBE4A63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3936"/>
            <a:ext cx="53848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73936"/>
            <a:ext cx="53848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976D-47B8-40D2-A27B-559DF2F4B546}" type="datetimeFigureOut">
              <a:rPr lang="en-US" smtClean="0"/>
              <a:pPr/>
              <a:t>31.03.20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0DA5-24BE-4F36-AD7F-618FBE4A63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98988"/>
            <a:ext cx="5386917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4951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698988"/>
            <a:ext cx="5389033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4951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976D-47B8-40D2-A27B-559DF2F4B546}" type="datetimeFigureOut">
              <a:rPr lang="en-US" smtClean="0"/>
              <a:pPr/>
              <a:t>31.03.20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0DA5-24BE-4F36-AD7F-618FBE4A63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976D-47B8-40D2-A27B-559DF2F4B546}" type="datetimeFigureOut">
              <a:rPr lang="en-US" smtClean="0"/>
              <a:pPr/>
              <a:t>31.03.20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0DA5-24BE-4F36-AD7F-618FBE4A63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976D-47B8-40D2-A27B-559DF2F4B546}" type="datetimeFigureOut">
              <a:rPr lang="en-US" smtClean="0"/>
              <a:pPr/>
              <a:t>31.03.20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0DA5-24BE-4F36-AD7F-618FBE4A63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784" y="152400"/>
            <a:ext cx="3364992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5837" y="1743134"/>
            <a:ext cx="7894188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784" y="1730018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976D-47B8-40D2-A27B-559DF2F4B546}" type="datetimeFigureOut">
              <a:rPr lang="en-US" smtClean="0"/>
              <a:pPr/>
              <a:t>31.03.20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0DA5-24BE-4F36-AD7F-618FBE4A63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5448"/>
            <a:ext cx="3366867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71741" y="1484808"/>
            <a:ext cx="8329863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728216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9456" y="1170432"/>
            <a:ext cx="3364992" cy="201168"/>
          </a:xfrm>
        </p:spPr>
        <p:txBody>
          <a:bodyPr/>
          <a:lstStyle/>
          <a:p>
            <a:fld id="{08D0976D-47B8-40D2-A27B-559DF2F4B546}" type="datetimeFigureOut">
              <a:rPr lang="en-US" smtClean="0"/>
              <a:pPr/>
              <a:t>31.03.20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47744" y="1170432"/>
            <a:ext cx="6925056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19104" y="1170432"/>
            <a:ext cx="978485" cy="201168"/>
          </a:xfrm>
        </p:spPr>
        <p:txBody>
          <a:bodyPr/>
          <a:lstStyle/>
          <a:p>
            <a:fld id="{8EDD0DA5-24BE-4F36-AD7F-618FBE4A63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1" y="1"/>
            <a:ext cx="12191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75192"/>
            <a:ext cx="109728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6999"/>
            <a:ext cx="28448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8D0976D-47B8-40D2-A27B-559DF2F4B546}" type="datetimeFigureOut">
              <a:rPr lang="en-US" smtClean="0"/>
              <a:pPr/>
              <a:t>31.03.20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0796" y="6476999"/>
            <a:ext cx="734362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9195" y="6476999"/>
            <a:ext cx="978485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EDD0DA5-24BE-4F36-AD7F-618FBE4A63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Zeljko\Downloads\Antibiotici%20-%20poreklo,%20&#269;emu%20slu&#382;e,%20kada%20se%20koriste.mp4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tibiotici-696x4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56511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26780" y="720272"/>
            <a:ext cx="11018372" cy="189547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sr-Cyrl-R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НЕПРАВИЛНА УПОТРЕВА АНТИБИОТИКА И СУПЛЕМЕНАТА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76649" y="5839811"/>
            <a:ext cx="8143875" cy="7175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000" b="1" dirty="0" smtClean="0"/>
              <a:t>II-</a:t>
            </a:r>
            <a:r>
              <a:rPr lang="sr-Cyrl-RS" sz="4000" b="1" dirty="0" smtClean="0"/>
              <a:t>в Гимназија “Јосиф </a:t>
            </a:r>
            <a:r>
              <a:rPr lang="sr-Cyrl-RS" sz="4000" b="1" dirty="0" smtClean="0"/>
              <a:t>Панчић“</a:t>
            </a:r>
            <a:endParaRPr lang="en-US" sz="4000" b="1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9786551" y="4975654"/>
            <a:ext cx="1927654" cy="177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096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37" y="3424237"/>
            <a:ext cx="9525" cy="9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1237" y="3424237"/>
            <a:ext cx="9525" cy="95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24799" y="4999926"/>
            <a:ext cx="39294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Трендови у резистенцији антибиотика код </a:t>
            </a:r>
            <a:r>
              <a:rPr lang="it-IT" dirty="0"/>
              <a:t>S. pneumoniae </a:t>
            </a:r>
            <a:r>
              <a:rPr lang="sr-Cyrl-RS" dirty="0" smtClean="0"/>
              <a:t>и</a:t>
            </a:r>
            <a:endParaRPr lang="it-IT" dirty="0"/>
          </a:p>
          <a:p>
            <a:r>
              <a:rPr lang="it-IT" dirty="0"/>
              <a:t>E. Coli</a:t>
            </a:r>
            <a:r>
              <a:rPr lang="ru-RU" dirty="0" smtClean="0"/>
              <a:t> </a:t>
            </a:r>
            <a:r>
              <a:rPr lang="ru-RU" dirty="0"/>
              <a:t>у пондерираној </a:t>
            </a:r>
            <a:r>
              <a:rPr lang="ru-RU" dirty="0" smtClean="0"/>
              <a:t>просечној </a:t>
            </a:r>
            <a:r>
              <a:rPr lang="ru-RU" dirty="0"/>
              <a:t>популацији ЕУ-а, 2002.-2008.</a:t>
            </a:r>
          </a:p>
          <a:p>
            <a:r>
              <a:rPr lang="ru-RU" b="1" dirty="0"/>
              <a:t>Извор: ЕАРСС, 2009.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8811" y="551308"/>
            <a:ext cx="3944397" cy="40390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Antibiotici - poreklo, čemu služe, kada se koriste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571156" y="551934"/>
            <a:ext cx="5598984" cy="41992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128585" y="5206314"/>
            <a:ext cx="4720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</a:t>
            </a:r>
            <a:r>
              <a:rPr lang="sr-Cyrl-RS" sz="2400" dirty="0" smtClean="0"/>
              <a:t>ратак филм о антибиотицима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24987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31675" y="420950"/>
            <a:ext cx="4226013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Стопе ентерококних бактерија резистентних </a:t>
            </a:r>
            <a:r>
              <a:rPr lang="ru-RU" dirty="0" smtClean="0"/>
              <a:t>на ванкомицин </a:t>
            </a:r>
            <a:r>
              <a:rPr lang="ru-RU" dirty="0"/>
              <a:t>у болници </a:t>
            </a:r>
            <a:r>
              <a:rPr lang="ru-RU" dirty="0" smtClean="0"/>
              <a:t>пре </a:t>
            </a:r>
            <a:r>
              <a:rPr lang="ru-RU" dirty="0"/>
              <a:t>и након имплементације програма</a:t>
            </a:r>
          </a:p>
          <a:p>
            <a:r>
              <a:rPr lang="ru-RU" dirty="0"/>
              <a:t>управљања антибиотицима у </a:t>
            </a:r>
            <a:r>
              <a:rPr lang="ru-RU" dirty="0" smtClean="0"/>
              <a:t>успоредби </a:t>
            </a:r>
            <a:r>
              <a:rPr lang="ru-RU" dirty="0"/>
              <a:t>са </a:t>
            </a:r>
            <a:r>
              <a:rPr lang="ru-RU" dirty="0" smtClean="0"/>
              <a:t>стопама у болницама </a:t>
            </a:r>
            <a:r>
              <a:rPr lang="ru-RU" dirty="0"/>
              <a:t>сличне величине унутар </a:t>
            </a:r>
            <a:r>
              <a:rPr lang="ru-RU" dirty="0" smtClean="0"/>
              <a:t>Националног </a:t>
            </a:r>
            <a:r>
              <a:rPr lang="ru-RU" dirty="0"/>
              <a:t>сустава </a:t>
            </a:r>
            <a:r>
              <a:rPr lang="ru-RU" dirty="0" smtClean="0"/>
              <a:t>за надзор </a:t>
            </a:r>
            <a:r>
              <a:rPr lang="ru-RU" dirty="0"/>
              <a:t>инфекција (ННИС) . </a:t>
            </a:r>
            <a:endParaRPr lang="ru-RU" dirty="0" smtClean="0"/>
          </a:p>
          <a:p>
            <a:r>
              <a:rPr lang="ru-RU" b="1" dirty="0" smtClean="0"/>
              <a:t>Извор</a:t>
            </a:r>
            <a:r>
              <a:rPr lang="ru-RU" b="1" dirty="0"/>
              <a:t>: </a:t>
            </a:r>
            <a:r>
              <a:rPr lang="da-DK" b="1" dirty="0"/>
              <a:t>Carling P, et al </a:t>
            </a:r>
            <a:r>
              <a:rPr lang="da-DK" b="1" dirty="0" smtClean="0"/>
              <a:t>2003.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382" y="120096"/>
            <a:ext cx="6511636" cy="30080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431" y="3624647"/>
            <a:ext cx="6480931" cy="29656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241061" y="4337904"/>
            <a:ext cx="4250724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Стопе болничких инфекција бактеријом,</a:t>
            </a:r>
            <a:r>
              <a:rPr lang="en-US" dirty="0" smtClean="0"/>
              <a:t> Clostridium</a:t>
            </a:r>
            <a:r>
              <a:rPr lang="sr-Cyrl-RS" dirty="0" smtClean="0"/>
              <a:t> </a:t>
            </a:r>
            <a:r>
              <a:rPr lang="en-US" dirty="0" err="1" smtClean="0"/>
              <a:t>difficile</a:t>
            </a:r>
            <a:r>
              <a:rPr lang="ru-RU" dirty="0" smtClean="0"/>
              <a:t>, на 1000 пацијената/дана пре и након имплементације програма управљања антибиотицима. </a:t>
            </a:r>
          </a:p>
          <a:p>
            <a:r>
              <a:rPr lang="ru-RU" b="1" dirty="0" smtClean="0"/>
              <a:t>Извор: </a:t>
            </a:r>
            <a:r>
              <a:rPr lang="da-DK" b="1" dirty="0" smtClean="0"/>
              <a:t>Carling P, et al 2003.16.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1762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wnloa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778" y="2658668"/>
            <a:ext cx="3575222" cy="1695028"/>
          </a:xfrm>
          <a:prstGeom prst="rect">
            <a:avLst/>
          </a:prstGeom>
        </p:spPr>
      </p:pic>
      <p:pic>
        <p:nvPicPr>
          <p:cNvPr id="6" name="Picture 5" descr="antidepresivi-1024x6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3828" y="4507755"/>
            <a:ext cx="3608172" cy="23502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5373" y="411893"/>
            <a:ext cx="896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 smtClean="0"/>
              <a:t>САВЕТИ ЗА ПРИМЕНУ АНТИБИОТИКА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70701" y="1326294"/>
            <a:ext cx="7414055" cy="50783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  Лечење </a:t>
            </a:r>
            <a:r>
              <a:rPr lang="ru-RU" dirty="0" smtClean="0"/>
              <a:t>антибиотиком траје најмање 5 до 7 </a:t>
            </a:r>
            <a:r>
              <a:rPr lang="ru-RU" dirty="0" smtClean="0"/>
              <a:t>дана. Антибиотици </a:t>
            </a:r>
            <a:r>
              <a:rPr lang="ru-RU" dirty="0" smtClean="0"/>
              <a:t>делују неколико сати или неколико дана, што зависи од јачине инфекције.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  Терапија </a:t>
            </a:r>
            <a:r>
              <a:rPr lang="ru-RU" dirty="0" smtClean="0"/>
              <a:t>се </a:t>
            </a:r>
            <a:r>
              <a:rPr lang="ru-RU" b="1" u="sng" dirty="0" smtClean="0"/>
              <a:t>не </a:t>
            </a:r>
            <a:r>
              <a:rPr lang="ru-RU" b="1" u="sng" dirty="0" smtClean="0"/>
              <a:t>сме </a:t>
            </a:r>
            <a:r>
              <a:rPr lang="ru-RU" dirty="0" smtClean="0"/>
              <a:t>прекидати </a:t>
            </a:r>
            <a:r>
              <a:rPr lang="ru-RU" dirty="0" smtClean="0"/>
              <a:t>након првог побољшања јер је могуће да се бактеријска инфекција врати.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  Антибиотици </a:t>
            </a:r>
            <a:r>
              <a:rPr lang="ru-RU" dirty="0" smtClean="0"/>
              <a:t>се морају узимати сваког дана у одређеним временским размацима.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  Антибиотике </a:t>
            </a:r>
            <a:r>
              <a:rPr lang="ru-RU" dirty="0" smtClean="0"/>
              <a:t>треба пити само са </a:t>
            </a:r>
            <a:r>
              <a:rPr lang="ru-RU" u="sng" dirty="0" smtClean="0"/>
              <a:t>водом или чајем</a:t>
            </a:r>
            <a:r>
              <a:rPr lang="ru-RU" dirty="0" smtClean="0"/>
              <a:t>. Антибиотике не узимајте с млечним производима, јер се тако смањује њихово деловање.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  Обнављајте </a:t>
            </a:r>
            <a:r>
              <a:rPr lang="ru-RU" dirty="0" smtClean="0"/>
              <a:t>цревну флору коју антибиотик оштећује употребом пробиотских препарата.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  Важно </a:t>
            </a:r>
            <a:r>
              <a:rPr lang="ru-RU" dirty="0" smtClean="0"/>
              <a:t>је напоменути да су поједини антибиотици </a:t>
            </a:r>
            <a:r>
              <a:rPr lang="ru-RU" u="sng" dirty="0" smtClean="0"/>
              <a:t>фотосензитивни</a:t>
            </a:r>
            <a:r>
              <a:rPr lang="ru-RU" dirty="0" smtClean="0"/>
              <a:t>. То значи да њихово узимање и излагање сунцу може довести до алергијских промена на кожи.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  Антибиотске </a:t>
            </a:r>
            <a:r>
              <a:rPr lang="ru-RU" dirty="0" smtClean="0"/>
              <a:t>сирупе </a:t>
            </a:r>
            <a:r>
              <a:rPr lang="ru-RU" u="sng" dirty="0" smtClean="0"/>
              <a:t>не чувајте</a:t>
            </a:r>
            <a:r>
              <a:rPr lang="ru-RU" dirty="0" smtClean="0"/>
              <a:t> за следећи пут, већ ако је потребно јавите се свом изабраном </a:t>
            </a:r>
            <a:r>
              <a:rPr lang="ru-RU" dirty="0" smtClean="0"/>
              <a:t>лекару.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  Никада </a:t>
            </a:r>
            <a:r>
              <a:rPr lang="ru-RU" dirty="0" smtClean="0"/>
              <a:t>не узимајте антибиотике без рецепта – у Србији је на жалост дозвољено куповати антибиотике без лекарског рецепта што омогућава да се сами лечимо и пијемо лекове без консултовања са лекаром</a:t>
            </a:r>
            <a:endParaRPr lang="en-US" dirty="0"/>
          </a:p>
        </p:txBody>
      </p:sp>
      <p:pic>
        <p:nvPicPr>
          <p:cNvPr id="7" name="Picture 6" descr="paro-cardiaco-antibiotico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9730" y="0"/>
            <a:ext cx="3542270" cy="2454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70000"/>
                    </a14:imgEffect>
                    <a14:imgEffect>
                      <a14:brightnessContrast bright="-5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7110" y="928793"/>
            <a:ext cx="6295763" cy="1119513"/>
          </a:xfrm>
          <a:solidFill>
            <a:schemeClr val="bg1"/>
          </a:solidFill>
          <a:ln w="762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algn="ctr"/>
            <a:r>
              <a:rPr lang="sr-Cyrl-RS" sz="4000" b="1" dirty="0" smtClean="0">
                <a:solidFill>
                  <a:schemeClr val="tx1"/>
                </a:solidFill>
              </a:rPr>
              <a:t>ШТА СУ СУПЛЕМЕНТИ</a:t>
            </a:r>
            <a:r>
              <a:rPr lang="en-US" sz="40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06888" y="5593493"/>
            <a:ext cx="8598647" cy="535459"/>
          </a:xfrm>
          <a:solidFill>
            <a:schemeClr val="bg1"/>
          </a:solidFill>
          <a:ln w="57150">
            <a:solidFill>
              <a:srgbClr val="92D050"/>
            </a:solidFill>
          </a:ln>
        </p:spPr>
        <p:txBody>
          <a:bodyPr>
            <a:normAutofit fontScale="92500"/>
          </a:bodyPr>
          <a:lstStyle/>
          <a:p>
            <a:r>
              <a:rPr lang="ru-RU" sz="2400" b="1" dirty="0" smtClean="0"/>
              <a:t>Они </a:t>
            </a:r>
            <a:r>
              <a:rPr lang="ru-RU" sz="2400" b="1" dirty="0"/>
              <a:t>су врло популарни у свету, али колико су заиста безбедни?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479586" y="4563763"/>
            <a:ext cx="7257538" cy="400110"/>
          </a:xfrm>
          <a:prstGeom prst="rect">
            <a:avLst/>
          </a:prstGeom>
          <a:solidFill>
            <a:schemeClr val="bg1"/>
          </a:solidFill>
          <a:ln w="5715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Дијететскe суплементе људи користе за јачање здравља. 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145059" y="2883243"/>
            <a:ext cx="10000736" cy="1015663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Суплементи нису лекoви, већ природни додаци исхрани који се могу користити као благи диуретици, седативи, средства за смањење ризика од болести, за нормалан рад желуца и тако даље.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413293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815" y="2831351"/>
            <a:ext cx="2916195" cy="21031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676" y="2784389"/>
            <a:ext cx="3415255" cy="18561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17588" y="1093351"/>
            <a:ext cx="3126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Дијететски суплементи</a:t>
            </a:r>
            <a:endParaRPr lang="en-US" dirty="0"/>
          </a:p>
        </p:txBody>
      </p:sp>
      <p:sp>
        <p:nvSpPr>
          <p:cNvPr id="18434" name="AutoShape 2" descr="Dodaci ishrani za imunitet: Ovi suplementi jačaju otpornost na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AutoShape 4" descr="Dodaci ishrani za imunitet: Ovi suplementi jačaju otpornost na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images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122" y="5241066"/>
            <a:ext cx="2801251" cy="1319244"/>
          </a:xfrm>
          <a:prstGeom prst="rect">
            <a:avLst/>
          </a:prstGeom>
        </p:spPr>
      </p:pic>
      <p:pic>
        <p:nvPicPr>
          <p:cNvPr id="9" name="Picture 8" descr="downloa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7265" y="5354595"/>
            <a:ext cx="2671071" cy="1166552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5400" dirty="0" smtClean="0">
                <a:solidFill>
                  <a:schemeClr val="bg1"/>
                </a:solidFill>
              </a:rPr>
              <a:t>ВРСТЕ СУПЛЕМЕНАТА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584887" y="1756653"/>
            <a:ext cx="5386917" cy="715355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Д</a:t>
            </a:r>
            <a:r>
              <a:rPr lang="sr-Cyrl-RS" sz="2800" dirty="0" smtClean="0"/>
              <a:t>ијететски суплементи</a:t>
            </a:r>
            <a:endParaRPr lang="en-US" sz="2800" dirty="0"/>
          </a:p>
        </p:txBody>
      </p:sp>
      <p:pic>
        <p:nvPicPr>
          <p:cNvPr id="15" name="Content Placeholder 14" descr="dijetetski-suplementi-1.jpg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537218" y="2854175"/>
            <a:ext cx="2131043" cy="2195620"/>
          </a:xfrm>
          <a:ln>
            <a:noFill/>
          </a:ln>
        </p:spPr>
      </p:pic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>
          <a:xfrm>
            <a:off x="6341649" y="1773128"/>
            <a:ext cx="5389033" cy="715355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с</a:t>
            </a:r>
            <a:r>
              <a:rPr lang="sr-Cyrl-RS" sz="2800" dirty="0" smtClean="0"/>
              <a:t>портски</a:t>
            </a:r>
            <a:r>
              <a:rPr lang="sr-Cyrl-RS" sz="2400" dirty="0" smtClean="0"/>
              <a:t> </a:t>
            </a:r>
            <a:r>
              <a:rPr lang="sr-Cyrl-RS" sz="2800" dirty="0" smtClean="0"/>
              <a:t>суплементи</a:t>
            </a:r>
            <a:endParaRPr lang="en-US" sz="2400" dirty="0"/>
          </a:p>
        </p:txBody>
      </p:sp>
      <p:pic>
        <p:nvPicPr>
          <p:cNvPr id="17" name="Content Placeholder 16" descr="images (2).jpg"/>
          <p:cNvPicPr>
            <a:picLocks noGrp="1" noChangeAspect="1"/>
          </p:cNvPicPr>
          <p:nvPr>
            <p:ph sz="quarter" idx="4"/>
          </p:nvPr>
        </p:nvPicPr>
        <p:blipFill>
          <a:blip r:embed="rId7"/>
          <a:stretch>
            <a:fillRect/>
          </a:stretch>
        </p:blipFill>
        <p:spPr>
          <a:xfrm>
            <a:off x="6443642" y="4763230"/>
            <a:ext cx="2807449" cy="1868230"/>
          </a:xfrm>
        </p:spPr>
      </p:pic>
      <p:sp>
        <p:nvSpPr>
          <p:cNvPr id="16" name="TextBox 15"/>
          <p:cNvSpPr txBox="1"/>
          <p:nvPr/>
        </p:nvSpPr>
        <p:spPr>
          <a:xfrm>
            <a:off x="354227" y="2693772"/>
            <a:ext cx="5651157" cy="39703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r-Cyrl-RS" dirty="0" smtClean="0"/>
              <a:t>   </a:t>
            </a:r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en-US" dirty="0"/>
          </a:p>
        </p:txBody>
      </p:sp>
      <p:pic>
        <p:nvPicPr>
          <p:cNvPr id="18" name="Picture 17" descr="download (1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83114" y="2809102"/>
            <a:ext cx="1705618" cy="1837037"/>
          </a:xfrm>
          <a:prstGeom prst="rect">
            <a:avLst/>
          </a:prstGeom>
        </p:spPr>
      </p:pic>
      <p:pic>
        <p:nvPicPr>
          <p:cNvPr id="19" name="Picture 18" descr="images (3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8618" y="4819134"/>
            <a:ext cx="2409727" cy="178761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285470" y="2693772"/>
            <a:ext cx="5717059" cy="39703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</p:txBody>
      </p:sp>
    </p:spTree>
    <p:extLst>
      <p:ext uri="{BB962C8B-B14F-4D97-AF65-F5344CB8AC3E}">
        <p14:creationId xmlns:p14="http://schemas.microsoft.com/office/powerpoint/2010/main" xmlns="" val="234371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02147" y="667351"/>
            <a:ext cx="11110912" cy="2199417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Правилном исхраном се могу задовољити све потребе организма за витаминима, минералима и другим </a:t>
            </a:r>
            <a:r>
              <a:rPr lang="ru-RU" sz="3600" b="1" dirty="0" smtClean="0">
                <a:solidFill>
                  <a:schemeClr val="tx1"/>
                </a:solidFill>
              </a:rPr>
              <a:t>нутријентима.</a:t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М</a:t>
            </a:r>
            <a:r>
              <a:rPr lang="ru-RU" sz="3600" b="1" dirty="0" smtClean="0">
                <a:solidFill>
                  <a:schemeClr val="tx1"/>
                </a:solidFill>
              </a:rPr>
              <a:t>еђутим, убрзан </a:t>
            </a:r>
            <a:r>
              <a:rPr lang="ru-RU" sz="3600" b="1" dirty="0">
                <a:solidFill>
                  <a:schemeClr val="tx1"/>
                </a:solidFill>
              </a:rPr>
              <a:t>темпо живота у савременом свету натерао је већину људи да се неправилно </a:t>
            </a:r>
            <a:r>
              <a:rPr lang="ru-RU" sz="3600" b="1" dirty="0" smtClean="0">
                <a:solidFill>
                  <a:schemeClr val="tx1"/>
                </a:solidFill>
              </a:rPr>
              <a:t>хране.</a:t>
            </a:r>
            <a:r>
              <a:rPr lang="ru-RU" sz="3600" b="1" dirty="0" smtClean="0">
                <a:solidFill>
                  <a:schemeClr val="bg1"/>
                </a:solidFill>
              </a:rPr>
              <a:t>. 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6" name="Picture 5" descr="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249" y="3185341"/>
            <a:ext cx="8759525" cy="367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578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6119" y="668037"/>
            <a:ext cx="10643286" cy="130904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solidFill>
                  <a:schemeClr val="tx1"/>
                </a:solidFill>
              </a:rPr>
              <a:t>Иако свест о значају суплементације све више расте, још увек постоји много предрасуда и погрешних представа о суплементима. </a:t>
            </a:r>
            <a:r>
              <a:rPr lang="ru-RU" sz="2200" b="1" dirty="0" smtClean="0">
                <a:solidFill>
                  <a:schemeClr val="tx1"/>
                </a:solidFill>
              </a:rPr>
              <a:t>Заиста </a:t>
            </a:r>
            <a:r>
              <a:rPr lang="ru-RU" sz="2200" b="1" dirty="0">
                <a:solidFill>
                  <a:schemeClr val="tx1"/>
                </a:solidFill>
              </a:rPr>
              <a:t>има много препарата и продаваца суплемената, како проверених тако и </a:t>
            </a:r>
            <a:r>
              <a:rPr lang="ru-RU" sz="2200" b="1" dirty="0" smtClean="0">
                <a:solidFill>
                  <a:schemeClr val="tx1"/>
                </a:solidFill>
              </a:rPr>
              <a:t>непроверених,што битно утиче на њихову распрострањеност.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24929" y="2637481"/>
            <a:ext cx="9613900" cy="35988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b="1" dirty="0" smtClean="0"/>
              <a:t>ПЕТ НАЈВЕЋИХ МИТОВА:</a:t>
            </a:r>
            <a:endParaRPr lang="ru-RU" b="1" dirty="0"/>
          </a:p>
          <a:p>
            <a:pPr marL="514350" indent="-514350">
              <a:buClrTx/>
              <a:buFont typeface="+mj-lt"/>
              <a:buAutoNum type="arabicPeriod"/>
            </a:pPr>
            <a:r>
              <a:rPr lang="ru-RU" dirty="0" smtClean="0"/>
              <a:t>Суплементи </a:t>
            </a:r>
            <a:r>
              <a:rPr lang="ru-RU" dirty="0"/>
              <a:t>су замена за </a:t>
            </a:r>
            <a:r>
              <a:rPr lang="ru-RU" dirty="0" smtClean="0"/>
              <a:t>храну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ru-RU" dirty="0" smtClean="0"/>
              <a:t>Суплементи </a:t>
            </a:r>
            <a:r>
              <a:rPr lang="ru-RU" dirty="0"/>
              <a:t>доносе брзе </a:t>
            </a:r>
            <a:r>
              <a:rPr lang="ru-RU" dirty="0" smtClean="0"/>
              <a:t>резултате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ru-RU" dirty="0" smtClean="0"/>
              <a:t>Протеин </a:t>
            </a:r>
            <a:r>
              <a:rPr lang="ru-RU" dirty="0"/>
              <a:t>је само за </a:t>
            </a:r>
            <a:r>
              <a:rPr lang="ru-RU" dirty="0" smtClean="0"/>
              <a:t>бодибилдере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ru-RU" dirty="0" smtClean="0"/>
              <a:t>Креатин </a:t>
            </a:r>
            <a:r>
              <a:rPr lang="ru-RU" dirty="0"/>
              <a:t>„навлачи“ </a:t>
            </a:r>
            <a:r>
              <a:rPr lang="ru-RU" dirty="0" smtClean="0"/>
              <a:t>воду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ru-RU" dirty="0" smtClean="0"/>
              <a:t>Сагоревачи </a:t>
            </a:r>
            <a:r>
              <a:rPr lang="ru-RU" dirty="0"/>
              <a:t>смањују мишићну масу</a:t>
            </a:r>
          </a:p>
        </p:txBody>
      </p:sp>
      <p:pic>
        <p:nvPicPr>
          <p:cNvPr id="4" name="Picture 3" descr="unnamed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5546" y="3198809"/>
            <a:ext cx="3155090" cy="21013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9110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37563" y="219512"/>
            <a:ext cx="9613900" cy="1090613"/>
          </a:xfrm>
        </p:spPr>
        <p:txBody>
          <a:bodyPr>
            <a:normAutofit/>
          </a:bodyPr>
          <a:lstStyle/>
          <a:p>
            <a:r>
              <a:rPr lang="sr-Cyrl-RS" dirty="0" smtClean="0">
                <a:solidFill>
                  <a:schemeClr val="tx1"/>
                </a:solidFill>
              </a:rPr>
              <a:t>АЛИ ШТА ЈЕ ЗАПРАВО ЗДРАВИЈЕ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197439" y="1912958"/>
            <a:ext cx="7186687" cy="3661941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/>
              <a:t>Данас је све популарнија, како код професионалних спортиста тако и код рекреативаца, употреба дијететских препарата за повећање мишићне масе. 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  Ови </a:t>
            </a:r>
            <a:r>
              <a:rPr lang="ru-RU" dirty="0"/>
              <a:t>препарати представљају концентрисане изворе нутријената и других супстанци са нутритивним и физиолошким ефектима. 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Сврха </a:t>
            </a:r>
            <a:r>
              <a:rPr lang="ru-RU" dirty="0"/>
              <a:t>ових препарата је да допуњују нормалну исхрану и повећавају њену нутритивну густину</a:t>
            </a:r>
            <a:endParaRPr lang="en-US" dirty="0"/>
          </a:p>
        </p:txBody>
      </p:sp>
      <p:pic>
        <p:nvPicPr>
          <p:cNvPr id="4" name="Picture 3" descr="questionma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23438" y="1622952"/>
            <a:ext cx="4518920" cy="49288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4355" y="5914768"/>
            <a:ext cx="6672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/>
              <a:t>Какав је твој став по питању суплемената?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118776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71698" y="549139"/>
            <a:ext cx="7663936" cy="1673225"/>
          </a:xfrm>
        </p:spPr>
        <p:txBody>
          <a:bodyPr/>
          <a:lstStyle/>
          <a:p>
            <a:r>
              <a:rPr lang="sr-Cyrl-RS" sz="5400" dirty="0" smtClean="0">
                <a:solidFill>
                  <a:schemeClr val="tx1"/>
                </a:solidFill>
              </a:rPr>
              <a:t>РАДИЛИ</a:t>
            </a:r>
            <a:r>
              <a:rPr lang="sr-Cyrl-RS" dirty="0" smtClean="0">
                <a:solidFill>
                  <a:schemeClr val="tx1"/>
                </a:solidFill>
              </a:rPr>
              <a:t>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15494" y="2144363"/>
            <a:ext cx="10585622" cy="387893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sr-Cyrl-RS" sz="3600" dirty="0" smtClean="0"/>
              <a:t>Николија Вуковић</a:t>
            </a:r>
          </a:p>
          <a:p>
            <a:pPr>
              <a:buClr>
                <a:schemeClr val="tx1"/>
              </a:buClr>
            </a:pPr>
            <a:r>
              <a:rPr lang="sr-Cyrl-RS" sz="3600" dirty="0" smtClean="0"/>
              <a:t>Татјана Милановић</a:t>
            </a:r>
          </a:p>
          <a:p>
            <a:pPr>
              <a:buClr>
                <a:schemeClr val="tx1"/>
              </a:buClr>
            </a:pPr>
            <a:r>
              <a:rPr lang="sr-Cyrl-RS" sz="3600" dirty="0" smtClean="0"/>
              <a:t>Лена Ђуровић</a:t>
            </a:r>
          </a:p>
          <a:p>
            <a:pPr>
              <a:buClr>
                <a:schemeClr val="tx1"/>
              </a:buClr>
            </a:pPr>
            <a:r>
              <a:rPr lang="sr-Cyrl-RS" sz="3600" dirty="0" smtClean="0"/>
              <a:t>Јована Јевтић</a:t>
            </a:r>
          </a:p>
          <a:p>
            <a:pPr>
              <a:buClr>
                <a:schemeClr val="tx1"/>
              </a:buClr>
            </a:pPr>
            <a:r>
              <a:rPr lang="sr-Cyrl-RS" sz="3600" dirty="0" smtClean="0"/>
              <a:t>Александра Димитријевић</a:t>
            </a:r>
          </a:p>
          <a:p>
            <a:pPr>
              <a:buClr>
                <a:schemeClr val="tx1"/>
              </a:buClr>
            </a:pPr>
            <a:r>
              <a:rPr lang="sr-Cyrl-RS" sz="3600" dirty="0" smtClean="0"/>
              <a:t>Иван Богдановић</a:t>
            </a:r>
            <a:endParaRPr lang="sr-Cyrl-RS" sz="3600" dirty="0" smtClean="0">
              <a:solidFill>
                <a:schemeClr val="bg1"/>
              </a:solidFill>
            </a:endParaRPr>
          </a:p>
          <a:p>
            <a:pPr algn="l"/>
            <a:endParaRPr lang="en-US" sz="3600" dirty="0"/>
          </a:p>
        </p:txBody>
      </p:sp>
      <p:pic>
        <p:nvPicPr>
          <p:cNvPr id="4" name="Picture 3" descr="downlo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0092" y="2265161"/>
            <a:ext cx="3090512" cy="3090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7870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brightnessContrast bright="-5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40094"/>
            <a:ext cx="12192000" cy="6998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1412" y="699835"/>
            <a:ext cx="8178282" cy="773723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sr-Cyrl-RS" sz="4800" b="1" dirty="0" smtClean="0"/>
              <a:t>ШТА СУ АНТИБИОТИЦИ</a:t>
            </a:r>
            <a:r>
              <a:rPr lang="en-US" sz="4800" b="1" dirty="0" smtClean="0"/>
              <a:t>?</a:t>
            </a:r>
            <a:endParaRPr lang="en-US" sz="4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212800" y="5947719"/>
            <a:ext cx="9891804" cy="403654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>
              <a:buClrTx/>
              <a:buFont typeface="Arial" pitchFamily="34" charset="0"/>
              <a:buChar char="•"/>
            </a:pPr>
            <a:r>
              <a:rPr lang="ru-RU" sz="1800" b="1" dirty="0" smtClean="0"/>
              <a:t>Не треба их користити у случају грипа, као ни код лечења обољења изазваних гљивицама. </a:t>
            </a:r>
            <a:endParaRPr lang="en-US" sz="1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93340" y="2257168"/>
            <a:ext cx="9992497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solidFill>
                  <a:schemeClr val="accent6">
                    <a:lumMod val="50000"/>
                  </a:schemeClr>
                </a:solidFill>
              </a:rPr>
              <a:t>Антибиотици</a:t>
            </a:r>
            <a:r>
              <a:rPr lang="ru-RU" sz="2400" b="1" i="1" dirty="0" smtClean="0"/>
              <a:t> су лекови који спречавају раст бактерија и примењују се у лечењу бактеријских инфекција.</a:t>
            </a:r>
            <a:endParaRPr lang="en-US" sz="2400" b="1" i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070919" y="4662617"/>
            <a:ext cx="652436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ClrTx/>
              <a:buFont typeface="Arial" pitchFamily="34" charset="0"/>
              <a:buChar char="•"/>
            </a:pPr>
            <a:r>
              <a:rPr lang="ru-RU" b="1" dirty="0" smtClean="0"/>
              <a:t>Антибиотицима се лече само болести изазване бактеријама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58032" y="5276103"/>
            <a:ext cx="630194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ClrTx/>
              <a:buFont typeface="Arial" pitchFamily="34" charset="0"/>
              <a:buChar char="•"/>
            </a:pPr>
            <a:r>
              <a:rPr lang="ru-RU" b="1" dirty="0" smtClean="0"/>
              <a:t>Немају никакво дејство против вирусних инфекција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1492" y="3789405"/>
            <a:ext cx="1064328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Реч </a:t>
            </a:r>
            <a:r>
              <a:rPr lang="ru-RU" b="1" i="1" dirty="0" smtClean="0"/>
              <a:t>антибиотик</a:t>
            </a:r>
            <a:r>
              <a:rPr lang="ru-RU" b="1" dirty="0" smtClean="0"/>
              <a:t> долази из латинског језика и значи „против живота“ (анти – против; </a:t>
            </a:r>
            <a:r>
              <a:rPr lang="ru-RU" b="1" dirty="0" smtClean="0"/>
              <a:t> биос </a:t>
            </a:r>
            <a:r>
              <a:rPr lang="ru-RU" b="1" dirty="0" smtClean="0"/>
              <a:t>– живот).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70586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43417" y="135924"/>
            <a:ext cx="5280454" cy="1251062"/>
          </a:xfrm>
        </p:spPr>
        <p:txBody>
          <a:bodyPr>
            <a:normAutofit/>
          </a:bodyPr>
          <a:lstStyle/>
          <a:p>
            <a:r>
              <a:rPr lang="sr-Cyrl-RS" sz="5400" dirty="0" smtClean="0">
                <a:solidFill>
                  <a:schemeClr val="bg1"/>
                </a:solidFill>
              </a:rPr>
              <a:t>ПЕНИЦИЛИН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6765" y="2144946"/>
            <a:ext cx="831003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sz="2400" dirty="0" smtClean="0"/>
              <a:t>Пеницилин је први антибиотик који је откривен 1928. године.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44221" y="3117012"/>
            <a:ext cx="818219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sz="2400" dirty="0" smtClean="0"/>
              <a:t>Открио га је Александар Флеминг у својој лабораторији.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25025" y="4021230"/>
            <a:ext cx="1070095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RS" sz="2400" dirty="0" smtClean="0"/>
              <a:t>O</a:t>
            </a:r>
            <a:r>
              <a:rPr lang="sr-Cyrl-RS" sz="2400" dirty="0" smtClean="0"/>
              <a:t>во откриће </a:t>
            </a:r>
            <a:r>
              <a:rPr lang="ru-RU" sz="2400" dirty="0" smtClean="0"/>
              <a:t>описује се као </a:t>
            </a:r>
            <a:r>
              <a:rPr lang="ru-RU" sz="2400" dirty="0" smtClean="0"/>
              <a:t>једна од највећих случајности у историји </a:t>
            </a:r>
            <a:r>
              <a:rPr lang="ru-RU" sz="2400" dirty="0" smtClean="0"/>
              <a:t>науке.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41890" y="4977597"/>
            <a:ext cx="692506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Aleksand</a:t>
            </a:r>
            <a:r>
              <a:rPr lang="sr-Latn-RS" sz="2400" dirty="0" smtClean="0"/>
              <a:t>a</a:t>
            </a:r>
            <a:r>
              <a:rPr lang="sr-Latn-RS" sz="2400" dirty="0" smtClean="0"/>
              <a:t>r</a:t>
            </a:r>
            <a:r>
              <a:rPr lang="en-US" sz="2400" dirty="0" smtClean="0"/>
              <a:t> Fleming</a:t>
            </a:r>
            <a:r>
              <a:rPr lang="sr-Cyrl-RS" sz="2400" dirty="0" smtClean="0"/>
              <a:t>,</a:t>
            </a:r>
            <a:r>
              <a:rPr lang="en-US" sz="2400" dirty="0" smtClean="0"/>
              <a:t>Howard Florey</a:t>
            </a:r>
            <a:r>
              <a:rPr lang="sr-Cyrl-RS" sz="2400" dirty="0" smtClean="0"/>
              <a:t> и </a:t>
            </a:r>
            <a:r>
              <a:rPr lang="en-US" sz="2400" dirty="0" smtClean="0"/>
              <a:t>Ernst Boris Chain </a:t>
            </a:r>
            <a:r>
              <a:rPr lang="sr-Cyrl-RS" sz="2400" dirty="0" smtClean="0"/>
              <a:t>добили су Нобелову награду 1945. године.</a:t>
            </a:r>
            <a:endParaRPr lang="en-US" sz="2400" dirty="0"/>
          </a:p>
        </p:txBody>
      </p:sp>
      <p:pic>
        <p:nvPicPr>
          <p:cNvPr id="9" name="Picture 8" descr="714314-alexanderflem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4921" y="1872471"/>
            <a:ext cx="3173562" cy="1785129"/>
          </a:xfrm>
          <a:prstGeom prst="rect">
            <a:avLst/>
          </a:prstGeom>
        </p:spPr>
      </p:pic>
      <p:pic>
        <p:nvPicPr>
          <p:cNvPr id="10" name="Picture 9" descr="250px-Penicillin-co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9036" y="4617766"/>
            <a:ext cx="3069976" cy="2099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" b="15358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282" y="255373"/>
            <a:ext cx="10802209" cy="9061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ПРАВИЛНА ПОТРЕБА АНТИБИОТИКА </a:t>
            </a: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2256" y="1820411"/>
            <a:ext cx="9637440" cy="191148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/>
              <a:t>Они </a:t>
            </a:r>
            <a:r>
              <a:rPr lang="ru-RU" sz="2000" b="1" dirty="0"/>
              <a:t>се </a:t>
            </a:r>
            <a:r>
              <a:rPr lang="ru-RU" sz="2000" b="1" dirty="0" smtClean="0"/>
              <a:t>огледају у:</a:t>
            </a:r>
          </a:p>
          <a:p>
            <a:pPr marL="633222" indent="-514350">
              <a:buClrTx/>
              <a:buFont typeface="+mj-lt"/>
              <a:buAutoNum type="arabicPeriod"/>
            </a:pPr>
            <a:r>
              <a:rPr lang="ru-RU" sz="2000" dirty="0" smtClean="0"/>
              <a:t>правилном </a:t>
            </a:r>
            <a:r>
              <a:rPr lang="ru-RU" sz="2000" dirty="0"/>
              <a:t>избору </a:t>
            </a:r>
            <a:r>
              <a:rPr lang="ru-RU" sz="2000" dirty="0" smtClean="0"/>
              <a:t>антибиотика</a:t>
            </a:r>
          </a:p>
          <a:p>
            <a:pPr marL="633222" indent="-514350">
              <a:buClrTx/>
              <a:buFont typeface="+mj-lt"/>
              <a:buAutoNum type="arabicPeriod"/>
            </a:pPr>
            <a:r>
              <a:rPr lang="ru-RU" sz="2000" dirty="0" smtClean="0"/>
              <a:t>адекватном </a:t>
            </a:r>
            <a:r>
              <a:rPr lang="ru-RU" sz="2000" dirty="0"/>
              <a:t>дозирању према индивидуалним карактеристикама </a:t>
            </a:r>
            <a:r>
              <a:rPr lang="ru-RU" sz="2000" dirty="0" smtClean="0"/>
              <a:t>болесника                                                                                   (врста </a:t>
            </a:r>
            <a:r>
              <a:rPr lang="ru-RU" sz="2000" dirty="0"/>
              <a:t>и </a:t>
            </a:r>
            <a:r>
              <a:rPr lang="ru-RU" sz="2000" dirty="0" smtClean="0"/>
              <a:t>тежина инфекције) </a:t>
            </a:r>
          </a:p>
          <a:p>
            <a:pPr marL="633222" indent="-514350">
              <a:buClrTx/>
              <a:buFont typeface="+mj-lt"/>
              <a:buAutoNum type="arabicPeriod"/>
            </a:pPr>
            <a:r>
              <a:rPr lang="ru-RU" sz="2000" dirty="0" smtClean="0"/>
              <a:t>карактеристикама </a:t>
            </a:r>
            <a:r>
              <a:rPr lang="ru-RU" sz="2000" dirty="0"/>
              <a:t>самог </a:t>
            </a:r>
            <a:r>
              <a:rPr lang="ru-RU" sz="2000" dirty="0" smtClean="0"/>
              <a:t>болесника</a:t>
            </a:r>
            <a:endParaRPr lang="en-US" sz="2000" dirty="0" smtClean="0"/>
          </a:p>
          <a:p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74493" y="3835961"/>
            <a:ext cx="6671288" cy="646331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b="1" u="sng" dirty="0" smtClean="0"/>
              <a:t>Стога је веома битно да пацијенти не прибегавају самолечењу и самоиницијативном избору антибиотика!!!</a:t>
            </a:r>
            <a:endParaRPr lang="en-US" b="1" u="sng" dirty="0" smtClean="0"/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3171573" y="5181604"/>
            <a:ext cx="774350" cy="16475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41192" y="4806780"/>
            <a:ext cx="654904" cy="473678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6404923" y="4683216"/>
            <a:ext cx="679619" cy="50662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853967" y="1124125"/>
            <a:ext cx="9079685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Суштина рационалне примене антибиотика се састоји у познавању и придржавању основних принципа оптималне терапије.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6744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3741" y="183163"/>
            <a:ext cx="10865708" cy="1209032"/>
          </a:xfrm>
          <a:solidFill>
            <a:srgbClr val="C5A263"/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sr-Cyrl-RS" dirty="0" smtClean="0">
                <a:solidFill>
                  <a:schemeClr val="tx1"/>
                </a:solidFill>
              </a:rPr>
              <a:t>ШТА ЈЕ ЗАПРАВО ИДЕАЛАН АНТИБИОТИК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78940" y="1791300"/>
            <a:ext cx="11376454" cy="4625975"/>
          </a:xfrm>
          <a:solidFill>
            <a:schemeClr val="bg1"/>
          </a:solidFill>
          <a:ln w="57150">
            <a:solidFill>
              <a:srgbClr val="C5A263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800" b="1" dirty="0" smtClean="0"/>
              <a:t>Идеалан </a:t>
            </a:r>
            <a:r>
              <a:rPr lang="ru-RU" sz="2800" b="1" dirty="0" smtClean="0"/>
              <a:t>антибиотик:</a:t>
            </a:r>
          </a:p>
          <a:p>
            <a:pPr>
              <a:buClrTx/>
            </a:pPr>
            <a:r>
              <a:rPr lang="ru-RU" sz="2800" dirty="0" smtClean="0"/>
              <a:t>селективно је токсичан за патогене                                                          микроорганизме</a:t>
            </a:r>
          </a:p>
          <a:p>
            <a:pPr>
              <a:buClrTx/>
            </a:pPr>
            <a:r>
              <a:rPr lang="ru-RU" sz="2800" dirty="0" smtClean="0"/>
              <a:t>не утиче значајно на нормалну микрофлору                                                домаћина</a:t>
            </a:r>
          </a:p>
          <a:p>
            <a:pPr>
              <a:buClrTx/>
            </a:pPr>
            <a:r>
              <a:rPr lang="ru-RU" sz="2800" dirty="0" smtClean="0"/>
              <a:t>има повољне фармакодинамске особине</a:t>
            </a:r>
          </a:p>
          <a:p>
            <a:pPr>
              <a:buClrTx/>
              <a:buNone/>
            </a:pPr>
            <a:r>
              <a:rPr lang="ru-RU" sz="2800" dirty="0" smtClean="0"/>
              <a:t>( добра продорност на месту инфекције)</a:t>
            </a:r>
          </a:p>
          <a:p>
            <a:pPr>
              <a:buClrTx/>
            </a:pPr>
            <a:r>
              <a:rPr lang="ru-RU" sz="2800" dirty="0" smtClean="0"/>
              <a:t>не изазива нежељене реакције у организму                                                          човека</a:t>
            </a:r>
          </a:p>
          <a:p>
            <a:pPr>
              <a:buClrTx/>
            </a:pPr>
            <a:r>
              <a:rPr lang="ru-RU" sz="2800" dirty="0" smtClean="0"/>
              <a:t>када се споро развија резистенција</a:t>
            </a:r>
          </a:p>
          <a:p>
            <a:pPr>
              <a:buClrTx/>
            </a:pPr>
            <a:r>
              <a:rPr lang="ru-RU" sz="2800" dirty="0" smtClean="0"/>
              <a:t>активан је,примењен и орално и парентерално</a:t>
            </a:r>
          </a:p>
          <a:p>
            <a:pPr>
              <a:buClrTx/>
            </a:pPr>
            <a:r>
              <a:rPr lang="ru-RU" sz="2800" dirty="0" smtClean="0"/>
              <a:t>цена терапије прихватљива</a:t>
            </a:r>
          </a:p>
          <a:p>
            <a:endParaRPr lang="ru-RU" dirty="0" smtClean="0"/>
          </a:p>
          <a:p>
            <a:endParaRPr lang="en-US" dirty="0"/>
          </a:p>
        </p:txBody>
      </p:sp>
      <p:pic>
        <p:nvPicPr>
          <p:cNvPr id="4" name="Picture 3" descr="adicciones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9427" y="1908245"/>
            <a:ext cx="3954161" cy="4360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5533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90202170248_dbcaa3d06f4c6e9778a13900ac69afcc91051d7b10d736bf99c70ac50683ca46.jpeg"/>
          <p:cNvPicPr>
            <a:picLocks noChangeAspect="1"/>
          </p:cNvPicPr>
          <p:nvPr/>
        </p:nvPicPr>
        <p:blipFill>
          <a:blip r:embed="rId2">
            <a:lum bright="14000" contrast="-26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34314" y="469556"/>
            <a:ext cx="10972800" cy="700216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ru-RU" b="1" dirty="0">
                <a:solidFill>
                  <a:schemeClr val="tx1"/>
                </a:solidFill>
              </a:rPr>
              <a:t>Предуслови за успешну антибиотску терапију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07034" y="1549685"/>
            <a:ext cx="7151298" cy="2253476"/>
          </a:xfrm>
          <a:ln w="76200">
            <a:noFill/>
          </a:ln>
        </p:spPr>
        <p:txBody>
          <a:bodyPr>
            <a:normAutofit fontScale="92500" lnSpcReduction="20000"/>
          </a:bodyPr>
          <a:lstStyle/>
          <a:p>
            <a:pPr>
              <a:buClrTx/>
              <a:buNone/>
            </a:pPr>
            <a:r>
              <a:rPr lang="sr-Cyrl-RS" dirty="0" smtClean="0"/>
              <a:t>    </a:t>
            </a:r>
            <a:r>
              <a:rPr lang="sr-Cyrl-RS" sz="3600" b="1" u="sng" dirty="0" smtClean="0"/>
              <a:t>П</a:t>
            </a:r>
            <a:r>
              <a:rPr lang="ru-RU" sz="3600" b="1" u="sng" dirty="0" smtClean="0"/>
              <a:t>оред тачне дијагнозе, познавање болесника и  фармаколошких карактеристика лекова, оптимална </a:t>
            </a:r>
            <a:r>
              <a:rPr lang="ru-RU" sz="3600" b="1" u="sng" dirty="0"/>
              <a:t>примена антибиотика </a:t>
            </a:r>
            <a:r>
              <a:rPr lang="ru-RU" sz="3600" b="1" u="sng" dirty="0" smtClean="0"/>
              <a:t>подразумева:</a:t>
            </a:r>
            <a:endParaRPr lang="ru-RU" b="1" u="sng" dirty="0" smtClean="0"/>
          </a:p>
          <a:p>
            <a:endParaRPr lang="en-US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691977" y="4229508"/>
            <a:ext cx="8171935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ClrTx/>
              <a:buFont typeface="+mj-lt"/>
              <a:buAutoNum type="arabicPeriod"/>
            </a:pPr>
            <a:r>
              <a:rPr lang="ru-RU" sz="2000" b="1" dirty="0" smtClean="0"/>
              <a:t>предходну бактериолошку верификацију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0789" y="5321643"/>
            <a:ext cx="10445579" cy="101566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ClrTx/>
            </a:pPr>
            <a:r>
              <a:rPr lang="ru-RU" b="1" dirty="0" smtClean="0"/>
              <a:t>2.       </a:t>
            </a:r>
            <a:r>
              <a:rPr lang="ru-RU" sz="2000" b="1" dirty="0" smtClean="0"/>
              <a:t>испитивање сензитивности изоловане клице на лекове, на основу чега се бира ефикасан антимикробни лек најужег спектра деловања, са најнижом токсичношћу, најпогоднијим начином примене и најнижом ценом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5872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30659" y="122624"/>
            <a:ext cx="11516497" cy="1047149"/>
          </a:xfrm>
          <a:solidFill>
            <a:schemeClr val="bg1">
              <a:alpha val="58824"/>
            </a:schemeClr>
          </a:solidFill>
          <a:ln w="38100">
            <a:solidFill>
              <a:schemeClr val="tx1"/>
            </a:solidFill>
            <a:prstDash val="solid"/>
          </a:ln>
        </p:spPr>
        <p:txBody>
          <a:bodyPr>
            <a:normAutofit fontScale="90000"/>
          </a:bodyPr>
          <a:lstStyle/>
          <a:p>
            <a:pPr algn="ctr"/>
            <a:r>
              <a:rPr lang="ru-RU" sz="4900" dirty="0" smtClean="0">
                <a:solidFill>
                  <a:schemeClr val="tx1"/>
                </a:solidFill>
              </a:rPr>
              <a:t>Разлози </a:t>
            </a:r>
            <a:r>
              <a:rPr lang="ru-RU" sz="4900" u="sng" dirty="0" smtClean="0">
                <a:solidFill>
                  <a:schemeClr val="tx1"/>
                </a:solidFill>
              </a:rPr>
              <a:t>неправилне</a:t>
            </a:r>
            <a:r>
              <a:rPr lang="ru-RU" sz="4900" dirty="0" smtClean="0">
                <a:solidFill>
                  <a:schemeClr val="tx1"/>
                </a:solidFill>
              </a:rPr>
              <a:t> употребе антибиотик</a:t>
            </a:r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48281" y="2977549"/>
            <a:ext cx="8501449" cy="3353229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ClrTx/>
              <a:buFont typeface="+mj-lt"/>
              <a:buAutoNum type="arabicPeriod"/>
            </a:pPr>
            <a:r>
              <a:rPr lang="ru-RU" dirty="0" smtClean="0"/>
              <a:t>самомедикација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ru-RU" dirty="0" smtClean="0"/>
              <a:t>примена антибиотика у лечењу вирусних                      инфекција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ru-RU" dirty="0" smtClean="0"/>
              <a:t>мотивација лекара за применом                                         "најбољег </a:t>
            </a:r>
            <a:r>
              <a:rPr lang="ru-RU" dirty="0" smtClean="0"/>
              <a:t>лека"</a:t>
            </a:r>
            <a:endParaRPr lang="ru-RU" dirty="0" smtClean="0"/>
          </a:p>
          <a:p>
            <a:pPr marL="514350" indent="-514350">
              <a:buClrTx/>
              <a:buFont typeface="+mj-lt"/>
              <a:buAutoNum type="arabicPeriod"/>
            </a:pPr>
            <a:r>
              <a:rPr lang="ru-RU" dirty="0" smtClean="0"/>
              <a:t>жеља пацијента за брзим излечењем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ru-RU" dirty="0" smtClean="0"/>
              <a:t>недовољно познавање основних принципа фармакотерапије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ru-RU" dirty="0" smtClean="0"/>
              <a:t>утицај фармацеутске индустрије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46449208_1894888117291118_5004026328819695616_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7410" y="2399268"/>
            <a:ext cx="3873845" cy="38738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7179" y="1563979"/>
            <a:ext cx="87732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/>
              <a:t>Фактори који доприносе неадекватној употреби антибиотика су бројни:</a:t>
            </a:r>
          </a:p>
        </p:txBody>
      </p:sp>
    </p:spTree>
    <p:extLst>
      <p:ext uri="{BB962C8B-B14F-4D97-AF65-F5344CB8AC3E}">
        <p14:creationId xmlns:p14="http://schemas.microsoft.com/office/powerpoint/2010/main" xmlns="" val="158850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757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7178" y="246190"/>
            <a:ext cx="11401168" cy="1252538"/>
          </a:xfr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sr-Cyrl-RS" sz="4000" b="1" dirty="0" smtClean="0">
                <a:solidFill>
                  <a:schemeClr val="accent6">
                    <a:lumMod val="50000"/>
                  </a:schemeClr>
                </a:solidFill>
              </a:rPr>
              <a:t>НЕПРАВИЛНА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Cyrl-RS" sz="4000" b="1" dirty="0" smtClean="0">
                <a:solidFill>
                  <a:schemeClr val="accent6">
                    <a:lumMod val="50000"/>
                  </a:schemeClr>
                </a:solidFill>
              </a:rPr>
              <a:t>УПОТРЕБА АНТИБИОТИКА И ПОСЛЕДИЦЕ</a:t>
            </a:r>
            <a:endParaRPr 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87395" y="3682312"/>
            <a:ext cx="9621794" cy="1622854"/>
          </a:xfr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Најважније последице њихове нерационалне примене су: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ru-RU" dirty="0" smtClean="0"/>
              <a:t>смањена ефикасност због развоја отпорности и неосетљивости бактерија (скраћује се употребна вредност)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ru-RU" dirty="0" smtClean="0"/>
              <a:t>пораст алергијских реакција и нежељених ефеката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ru-RU" dirty="0" smtClean="0"/>
              <a:t>повећани трошкови лечења.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56734" y="2257168"/>
            <a:ext cx="10247872" cy="8309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Велика ефикасност, доступност и задовољавајућа подношљивост су омогућиле  прешироку и некритичну употребу антибиотика.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2595" y="5761663"/>
            <a:ext cx="10495005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Примена антибиотика у великим дозама и дуже времена може да доведе до промене нормалне цревне флоре, појаве пролива, цолпита, гљивичних и суперинфекција.</a:t>
            </a:r>
          </a:p>
        </p:txBody>
      </p:sp>
    </p:spTree>
    <p:extLst>
      <p:ext uri="{BB962C8B-B14F-4D97-AF65-F5344CB8AC3E}">
        <p14:creationId xmlns:p14="http://schemas.microsoft.com/office/powerpoint/2010/main" xmlns="" val="283934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ryQhBmXQAE96O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30097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waaw-socialmedia-1-4-still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7763" y="0"/>
            <a:ext cx="6104236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619</TotalTime>
  <Words>913</Words>
  <Application>Microsoft Office PowerPoint</Application>
  <PresentationFormat>Custom</PresentationFormat>
  <Paragraphs>119</Paragraphs>
  <Slides>18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Module</vt:lpstr>
      <vt:lpstr>НЕПРАВИЛНА УПОТРЕВА АНТИБИОТИКА И СУПЛЕМЕНАТА</vt:lpstr>
      <vt:lpstr>ШТА СУ АНТИБИОТИЦИ?</vt:lpstr>
      <vt:lpstr>ПЕНИЦИЛИН</vt:lpstr>
      <vt:lpstr>ПРАВИЛНА ПОТРЕБА АНТИБИОТИКА  </vt:lpstr>
      <vt:lpstr>ШТА ЈЕ ЗАПРАВО ИДЕАЛАН АНТИБИОТИК?</vt:lpstr>
      <vt:lpstr> Предуслови за успешну антибиотску терапију </vt:lpstr>
      <vt:lpstr>Разлози неправилне употребе антибиотика</vt:lpstr>
      <vt:lpstr>НЕПРАВИЛНА УПОТРЕБА АНТИБИОТИКА И ПОСЛЕДИЦЕ</vt:lpstr>
      <vt:lpstr>Slide 9</vt:lpstr>
      <vt:lpstr>Slide 10</vt:lpstr>
      <vt:lpstr>Slide 11</vt:lpstr>
      <vt:lpstr>Slide 12</vt:lpstr>
      <vt:lpstr>ШТА СУ СУПЛЕМЕНТИ?</vt:lpstr>
      <vt:lpstr>ВРСТЕ СУПЛЕМЕНАТА</vt:lpstr>
      <vt:lpstr>Правилном исхраном се могу задовољити све потребе организма за витаминима, минералима и другим нутријентима. Међутим, убрзан темпо живота у савременом свету натерао је већину људи да се неправилно хране.. </vt:lpstr>
      <vt:lpstr>Иако свест о значају суплементације све више расте, још увек постоји много предрасуда и погрешних представа о суплементима. Заиста има много препарата и продаваца суплемената, како проверених тако и непроверених,што битно утиче на њихову распрострањеност.</vt:lpstr>
      <vt:lpstr>АЛИ ШТА ЈЕ ЗАПРАВО ЗДРАВИЈЕ?</vt:lpstr>
      <vt:lpstr>РАДИЛИ: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НЕПРАВИЛНА УПОТРЕВА АНТИБИОТИКА И СУПЛЕМЕНАТА</dc:title>
  <dc:creator>Vukovic</dc:creator>
  <cp:lastModifiedBy>Zeljko</cp:lastModifiedBy>
  <cp:revision>53</cp:revision>
  <dcterms:created xsi:type="dcterms:W3CDTF">2020-03-29T20:09:52Z</dcterms:created>
  <dcterms:modified xsi:type="dcterms:W3CDTF">2020-03-31T11:54:10Z</dcterms:modified>
</cp:coreProperties>
</file>