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6"/>
  </p:notesMasterIdLst>
  <p:sldIdLst>
    <p:sldId id="256" r:id="rId2"/>
    <p:sldId id="341" r:id="rId3"/>
    <p:sldId id="336" r:id="rId4"/>
    <p:sldId id="287" r:id="rId5"/>
    <p:sldId id="333" r:id="rId6"/>
    <p:sldId id="296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6" r:id="rId15"/>
    <p:sldId id="286" r:id="rId16"/>
    <p:sldId id="339" r:id="rId17"/>
    <p:sldId id="340" r:id="rId18"/>
    <p:sldId id="342" r:id="rId19"/>
    <p:sldId id="343" r:id="rId20"/>
    <p:sldId id="326" r:id="rId21"/>
    <p:sldId id="328" r:id="rId22"/>
    <p:sldId id="329" r:id="rId23"/>
    <p:sldId id="331" r:id="rId24"/>
    <p:sldId id="348" r:id="rId25"/>
    <p:sldId id="334" r:id="rId26"/>
    <p:sldId id="344" r:id="rId27"/>
    <p:sldId id="345" r:id="rId28"/>
    <p:sldId id="346" r:id="rId29"/>
    <p:sldId id="349" r:id="rId30"/>
    <p:sldId id="309" r:id="rId31"/>
    <p:sldId id="291" r:id="rId32"/>
    <p:sldId id="347" r:id="rId33"/>
    <p:sldId id="285" r:id="rId34"/>
    <p:sldId id="33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C52DF3-2DC5-46C2-B355-68F4B9A45C5C}">
          <p14:sldIdLst>
            <p14:sldId id="256"/>
            <p14:sldId id="341"/>
            <p14:sldId id="336"/>
            <p14:sldId id="287"/>
            <p14:sldId id="333"/>
            <p14:sldId id="296"/>
            <p14:sldId id="298"/>
            <p14:sldId id="299"/>
            <p14:sldId id="300"/>
            <p14:sldId id="301"/>
            <p14:sldId id="302"/>
            <p14:sldId id="303"/>
            <p14:sldId id="304"/>
            <p14:sldId id="306"/>
            <p14:sldId id="286"/>
            <p14:sldId id="339"/>
            <p14:sldId id="340"/>
            <p14:sldId id="342"/>
            <p14:sldId id="343"/>
            <p14:sldId id="326"/>
            <p14:sldId id="328"/>
            <p14:sldId id="329"/>
            <p14:sldId id="331"/>
            <p14:sldId id="348"/>
            <p14:sldId id="334"/>
            <p14:sldId id="344"/>
            <p14:sldId id="345"/>
            <p14:sldId id="346"/>
            <p14:sldId id="349"/>
            <p14:sldId id="309"/>
            <p14:sldId id="291"/>
            <p14:sldId id="347"/>
            <p14:sldId id="285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14"/>
    </p:cViewPr>
  </p:sorterViewPr>
  <p:notesViewPr>
    <p:cSldViewPr>
      <p:cViewPr varScale="1">
        <p:scale>
          <a:sx n="88" d="100"/>
          <a:sy n="88" d="100"/>
        </p:scale>
        <p:origin x="-32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8CAD6-9D91-4E3A-9215-874BB151E395}" type="datetimeFigureOut">
              <a:rPr lang="x-none" smtClean="0"/>
              <a:pPr/>
              <a:t>10.5.2018.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95C09-3721-40F8-AF96-657F797DC99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44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95C09-3721-40F8-AF96-657F797DC995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1454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95C09-3721-40F8-AF96-657F797DC995}" type="slidenum">
              <a:rPr lang="x-none" smtClean="0"/>
              <a:pPr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2995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B3A-EF72-4CFF-9326-1AF68F61094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BC5F-CC89-468F-89B7-8B7824084B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B3A-EF72-4CFF-9326-1AF68F61094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BC5F-CC89-468F-89B7-8B7824084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B3A-EF72-4CFF-9326-1AF68F61094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BC5F-CC89-468F-89B7-8B7824084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B3A-EF72-4CFF-9326-1AF68F61094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BC5F-CC89-468F-89B7-8B7824084B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B3A-EF72-4CFF-9326-1AF68F61094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BC5F-CC89-468F-89B7-8B7824084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B3A-EF72-4CFF-9326-1AF68F61094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BC5F-CC89-468F-89B7-8B7824084B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B3A-EF72-4CFF-9326-1AF68F61094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BC5F-CC89-468F-89B7-8B7824084B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B3A-EF72-4CFF-9326-1AF68F61094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BC5F-CC89-468F-89B7-8B7824084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B3A-EF72-4CFF-9326-1AF68F61094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BC5F-CC89-468F-89B7-8B7824084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B3A-EF72-4CFF-9326-1AF68F61094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BC5F-CC89-468F-89B7-8B7824084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B3A-EF72-4CFF-9326-1AF68F61094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EBC5F-CC89-468F-89B7-8B7824084B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6C23B3A-EF72-4CFF-9326-1AF68F610949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3EBC5F-CC89-468F-89B7-8B7824084B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0" y="304800"/>
            <a:ext cx="10439400" cy="17145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182880" indent="0" algn="ctr">
              <a:buNone/>
            </a:pPr>
            <a:r>
              <a:rPr lang="sr-Cyrl-CS" sz="5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Гимназија  “Јосиф Панчић”</a:t>
            </a:r>
            <a:endParaRPr lang="en-US" sz="5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DSCN29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9028" y="1714488"/>
            <a:ext cx="9144000" cy="514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029"/>
            <a:ext cx="8229600" cy="1143000"/>
          </a:xfrm>
          <a:effectLst>
            <a:reflection blurRad="6350" stA="73000" endPos="38500" dist="50800" dir="5400000" sy="-100000" algn="bl" rotWithShape="0"/>
          </a:effectLst>
        </p:spPr>
        <p:txBody>
          <a:bodyPr/>
          <a:lstStyle/>
          <a:p>
            <a:pPr algn="ctr"/>
            <a:r>
              <a:rPr lang="sr-Cyrl-CS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67000" endPos="45500" dir="5400000" sy="-100000" algn="bl" rotWithShape="0"/>
                </a:effectLst>
              </a:rPr>
              <a:t>Кабинет хемије</a:t>
            </a:r>
            <a:endParaRPr lang="en-US" dirty="0">
              <a:solidFill>
                <a:schemeClr val="bg2">
                  <a:lumMod val="25000"/>
                </a:schemeClr>
              </a:solidFill>
              <a:effectLst>
                <a:reflection blurRad="6350" stA="67000" endPos="455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4" y="783772"/>
            <a:ext cx="8915400" cy="5884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486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962400"/>
            <a:ext cx="4114800" cy="2362200"/>
          </a:xfrm>
        </p:spPr>
        <p:txBody>
          <a:bodyPr>
            <a:normAutofit/>
          </a:bodyPr>
          <a:lstStyle/>
          <a:p>
            <a:pPr algn="ctr"/>
            <a:r>
              <a:rPr lang="sr-Cyrl-CS" dirty="0" smtClean="0">
                <a:solidFill>
                  <a:schemeClr val="bg2">
                    <a:lumMod val="25000"/>
                  </a:schemeClr>
                </a:solidFill>
              </a:rPr>
              <a:t>Кабинет би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o</a:t>
            </a:r>
            <a:r>
              <a:rPr lang="sr-Cyrl-CS" dirty="0" smtClean="0">
                <a:solidFill>
                  <a:schemeClr val="bg2">
                    <a:lumMod val="25000"/>
                  </a:schemeClr>
                </a:solidFill>
              </a:rPr>
              <a:t>логије</a:t>
            </a:r>
            <a:br>
              <a:rPr lang="sr-Cyrl-CS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0"/>
            <a:ext cx="487680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3429000"/>
            <a:ext cx="4876800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4648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840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6800" y="4800600"/>
            <a:ext cx="4648200" cy="1143000"/>
          </a:xfrm>
        </p:spPr>
        <p:txBody>
          <a:bodyPr/>
          <a:lstStyle/>
          <a:p>
            <a:r>
              <a:rPr lang="sr-Cyrl-CS" dirty="0" smtClean="0">
                <a:solidFill>
                  <a:schemeClr val="bg2">
                    <a:lumMod val="25000"/>
                  </a:schemeClr>
                </a:solidFill>
              </a:rPr>
              <a:t>Кабинет физике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0"/>
            <a:ext cx="4572000" cy="3641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641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71" y="3641836"/>
            <a:ext cx="4572000" cy="321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7575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68400" y="4953000"/>
            <a:ext cx="6553200" cy="1143000"/>
          </a:xfrm>
        </p:spPr>
        <p:txBody>
          <a:bodyPr>
            <a:noAutofit/>
          </a:bodyPr>
          <a:lstStyle/>
          <a:p>
            <a:r>
              <a:rPr lang="sr-Cyrl-CS" sz="4800" dirty="0" smtClean="0">
                <a:solidFill>
                  <a:schemeClr val="bg2">
                    <a:lumMod val="25000"/>
                  </a:schemeClr>
                </a:solidFill>
              </a:rPr>
              <a:t>Сала за физичко</a:t>
            </a:r>
            <a:endParaRPr lang="en-US" sz="4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3554" name="Picture 2" descr="C:\Users\korisnik\Desktop\prezentacija\IMG_20140410_0924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381000"/>
            <a:ext cx="5486401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381000"/>
            <a:ext cx="3708400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677372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4343400"/>
            <a:ext cx="6096000" cy="1143000"/>
          </a:xfrm>
        </p:spPr>
        <p:txBody>
          <a:bodyPr/>
          <a:lstStyle/>
          <a:p>
            <a:pPr algn="ctr"/>
            <a:r>
              <a:rPr lang="sr-Cyrl-CS" sz="6000" dirty="0" smtClean="0">
                <a:solidFill>
                  <a:schemeClr val="bg2">
                    <a:lumMod val="25000"/>
                  </a:schemeClr>
                </a:solidFill>
              </a:rPr>
              <a:t>Школска теретана</a:t>
            </a:r>
            <a:endParaRPr lang="en-US" sz="6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7650" name="Picture 2" descr="C:\Users\korisnik\Desktop\prezentacija\IMG_20140410_092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599"/>
            <a:ext cx="4996542" cy="3747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2" y="208642"/>
            <a:ext cx="3868057" cy="5802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87507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677" y="0"/>
            <a:ext cx="8229600" cy="1143000"/>
          </a:xfrm>
          <a:effectLst>
            <a:outerShdw blurRad="50800" dist="50800" dir="5400000" sx="1000" sy="1000" algn="ctr" rotWithShape="0">
              <a:srgbClr val="000000"/>
            </a:outerShdw>
          </a:effectLst>
        </p:spPr>
        <p:txBody>
          <a:bodyPr/>
          <a:lstStyle/>
          <a:p>
            <a:pPr marL="0" indent="0" algn="l">
              <a:buNone/>
            </a:pPr>
            <a:r>
              <a:rPr lang="x-none" dirty="0" smtClean="0">
                <a:solidFill>
                  <a:schemeClr val="bg2">
                    <a:lumMod val="25000"/>
                  </a:schemeClr>
                </a:solidFill>
              </a:rPr>
              <a:t>Школске секције: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42844" y="1214422"/>
            <a:ext cx="8543956" cy="5110178"/>
          </a:xfrm>
        </p:spPr>
        <p:txBody>
          <a:bodyPr>
            <a:normAutofit fontScale="92500" lnSpcReduction="10000"/>
          </a:bodyPr>
          <a:lstStyle/>
          <a:p>
            <a:r>
              <a:rPr lang="x-none" sz="2600" dirty="0" smtClean="0">
                <a:solidFill>
                  <a:schemeClr val="bg2">
                    <a:lumMod val="25000"/>
                  </a:schemeClr>
                </a:solidFill>
              </a:rPr>
              <a:t>Кошаркашка секција</a:t>
            </a:r>
          </a:p>
          <a:p>
            <a:r>
              <a:rPr lang="sr-Cyrl-RS" sz="2600" dirty="0" smtClean="0">
                <a:solidFill>
                  <a:schemeClr val="bg2">
                    <a:lumMod val="25000"/>
                  </a:schemeClr>
                </a:solidFill>
              </a:rPr>
              <a:t>Одбојкашка</a:t>
            </a:r>
            <a:r>
              <a:rPr lang="x-none" sz="2600" dirty="0" smtClean="0">
                <a:solidFill>
                  <a:schemeClr val="bg2">
                    <a:lumMod val="25000"/>
                  </a:schemeClr>
                </a:solidFill>
              </a:rPr>
              <a:t> секција</a:t>
            </a:r>
            <a:endParaRPr lang="sr-Cyrl-RS" sz="26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sr-Cyrl-RS" sz="2600" dirty="0" smtClean="0">
                <a:solidFill>
                  <a:schemeClr val="bg2">
                    <a:lumMod val="25000"/>
                  </a:schemeClr>
                </a:solidFill>
              </a:rPr>
              <a:t>Атлетска секција</a:t>
            </a:r>
            <a:endParaRPr lang="x-none" sz="26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x-none" sz="2600" dirty="0" smtClean="0">
                <a:solidFill>
                  <a:schemeClr val="bg2">
                    <a:lumMod val="25000"/>
                  </a:schemeClr>
                </a:solidFill>
              </a:rPr>
              <a:t>Драмска секција</a:t>
            </a:r>
          </a:p>
          <a:p>
            <a:r>
              <a:rPr lang="x-none" sz="2600" dirty="0" smtClean="0">
                <a:solidFill>
                  <a:schemeClr val="bg2">
                    <a:lumMod val="25000"/>
                  </a:schemeClr>
                </a:solidFill>
              </a:rPr>
              <a:t>Секција из историје</a:t>
            </a:r>
          </a:p>
          <a:p>
            <a:r>
              <a:rPr lang="x-none" sz="2600" dirty="0" smtClean="0">
                <a:solidFill>
                  <a:schemeClr val="bg2">
                    <a:lumMod val="25000"/>
                  </a:schemeClr>
                </a:solidFill>
              </a:rPr>
              <a:t>Лингвистичка секција</a:t>
            </a:r>
          </a:p>
          <a:p>
            <a:r>
              <a:rPr lang="x-none" sz="2600" dirty="0" smtClean="0">
                <a:solidFill>
                  <a:schemeClr val="bg2">
                    <a:lumMod val="25000"/>
                  </a:schemeClr>
                </a:solidFill>
              </a:rPr>
              <a:t>Секција из биологије</a:t>
            </a:r>
          </a:p>
          <a:p>
            <a:r>
              <a:rPr lang="x-none" sz="2600" dirty="0" smtClean="0">
                <a:solidFill>
                  <a:schemeClr val="bg2">
                    <a:lumMod val="25000"/>
                  </a:schemeClr>
                </a:solidFill>
              </a:rPr>
              <a:t>Новинарска секција</a:t>
            </a:r>
          </a:p>
          <a:p>
            <a:r>
              <a:rPr lang="x-none" sz="2600" dirty="0" smtClean="0">
                <a:solidFill>
                  <a:schemeClr val="bg2">
                    <a:lumMod val="25000"/>
                  </a:schemeClr>
                </a:solidFill>
              </a:rPr>
              <a:t>Дебатни клуб</a:t>
            </a:r>
          </a:p>
          <a:p>
            <a:r>
              <a:rPr lang="x-none" sz="2600" dirty="0" smtClean="0">
                <a:solidFill>
                  <a:schemeClr val="bg2">
                    <a:lumMod val="25000"/>
                  </a:schemeClr>
                </a:solidFill>
              </a:rPr>
              <a:t>Секција из информатике</a:t>
            </a:r>
            <a:endParaRPr lang="sr-Latn-CS" sz="26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sr-Cyrl-CS" sz="2600" dirty="0" smtClean="0">
                <a:solidFill>
                  <a:schemeClr val="bg2">
                    <a:lumMod val="25000"/>
                  </a:schemeClr>
                </a:solidFill>
              </a:rPr>
              <a:t>Вршњачки тим</a:t>
            </a:r>
          </a:p>
          <a:p>
            <a:pPr marL="0" indent="0">
              <a:buNone/>
            </a:pPr>
            <a:endParaRPr lang="sr-Latn-CS" dirty="0" smtClean="0"/>
          </a:p>
          <a:p>
            <a:pPr marL="0" indent="0">
              <a:buNone/>
            </a:pPr>
            <a:endParaRPr lang="en-US" sz="36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563880"/>
          </a:xfrm>
        </p:spPr>
        <p:txBody>
          <a:bodyPr/>
          <a:lstStyle/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sr-Cyrl-RS" sz="2400" dirty="0">
                <a:solidFill>
                  <a:srgbClr val="B4DCFA">
                    <a:lumMod val="25000"/>
                  </a:srgbClr>
                </a:solidFill>
              </a:rPr>
              <a:t>Атлетска </a:t>
            </a:r>
            <a:r>
              <a:rPr lang="sr-Cyrl-RS" sz="2400" dirty="0" smtClean="0">
                <a:solidFill>
                  <a:srgbClr val="B4DCFA">
                    <a:lumMod val="25000"/>
                  </a:srgbClr>
                </a:solidFill>
              </a:rPr>
              <a:t>секција- успеси наших ученика</a:t>
            </a:r>
            <a:endParaRPr lang="x-none" sz="2400" dirty="0">
              <a:solidFill>
                <a:srgbClr val="B4DCFA">
                  <a:lumMod val="25000"/>
                </a:srgbClr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95400"/>
            <a:ext cx="2914650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91" y="1326137"/>
            <a:ext cx="2724150" cy="363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64" y="4308354"/>
            <a:ext cx="3218171" cy="241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5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8305800" y="4372168"/>
            <a:ext cx="76200" cy="12363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r>
              <a:rPr lang="x-none" sz="2400" dirty="0">
                <a:solidFill>
                  <a:schemeClr val="bg2">
                    <a:lumMod val="25000"/>
                  </a:schemeClr>
                </a:solidFill>
              </a:rPr>
              <a:t>Дебатни клуб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43468"/>
            <a:ext cx="4267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25108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7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r>
              <a:rPr lang="x-none" sz="2400" dirty="0">
                <a:solidFill>
                  <a:schemeClr val="bg2">
                    <a:lumMod val="25000"/>
                  </a:schemeClr>
                </a:solidFill>
              </a:rPr>
              <a:t>Секција из биологије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3543300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224204"/>
            <a:ext cx="4142096" cy="2761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4206240"/>
            <a:ext cx="35433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3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r>
              <a:rPr lang="x-none" sz="2400" dirty="0">
                <a:solidFill>
                  <a:schemeClr val="bg2">
                    <a:lumMod val="25000"/>
                  </a:schemeClr>
                </a:solidFill>
              </a:rPr>
              <a:t>Новинарска секција</a:t>
            </a:r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95" y="1676400"/>
            <a:ext cx="5375097" cy="357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3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47800" y="55418"/>
            <a:ext cx="6172200" cy="831273"/>
          </a:xfrm>
        </p:spPr>
        <p:txBody>
          <a:bodyPr>
            <a:normAutofit fontScale="90000"/>
          </a:bodyPr>
          <a:lstStyle/>
          <a:p>
            <a:r>
              <a:rPr lang="sr-Cyrl-CS" dirty="0" smtClean="0">
                <a:solidFill>
                  <a:schemeClr val="bg2">
                    <a:lumMod val="25000"/>
                  </a:schemeClr>
                </a:solidFill>
              </a:rPr>
              <a:t>Акције ученика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4034" name="Picture 2" descr="C:\Users\korisnik\Desktop\prezentacija\DSC00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143000"/>
            <a:ext cx="497840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Users\korisnik\Desktop\prezentacija\DSC009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84"/>
          <a:stretch/>
        </p:blipFill>
        <p:spPr bwMode="auto">
          <a:xfrm>
            <a:off x="4972132" y="1134836"/>
            <a:ext cx="4171868" cy="374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838200" y="5562598"/>
            <a:ext cx="7772400" cy="8312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CS" sz="4000" b="1" dirty="0" smtClean="0">
                <a:solidFill>
                  <a:schemeClr val="bg2">
                    <a:lumMod val="25000"/>
                  </a:schemeClr>
                </a:solidFill>
              </a:rPr>
              <a:t>Симулација саобраћајне незгоде</a:t>
            </a:r>
            <a:endParaRPr lang="en-US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443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korisnik\Desktop\prezentacija\humanitarna akcija dodela paketi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8150"/>
            <a:ext cx="68580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762000" y="54864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CS" dirty="0" smtClean="0">
                <a:solidFill>
                  <a:schemeClr val="bg2">
                    <a:lumMod val="25000"/>
                  </a:schemeClr>
                </a:solidFill>
              </a:rPr>
              <a:t>Хуманитарна акција Ученичког парламента-додела пакетића деци са посебним потребама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korisnik\Desktop\prezentacija\120 godina rodjenja M Crnjansko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876800" y="55418"/>
            <a:ext cx="3886200" cy="5354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CS" dirty="0" smtClean="0">
                <a:solidFill>
                  <a:schemeClr val="bg2">
                    <a:lumMod val="25000"/>
                  </a:schemeClr>
                </a:solidFill>
              </a:rPr>
              <a:t>120 год. од рођења </a:t>
            </a:r>
            <a:r>
              <a:rPr lang="sr-Cyrl-CS" b="1" dirty="0" smtClean="0">
                <a:solidFill>
                  <a:schemeClr val="bg2">
                    <a:lumMod val="25000"/>
                  </a:schemeClr>
                </a:solidFill>
              </a:rPr>
              <a:t>Милоша Црњанског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2121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3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1682"/>
            <a:ext cx="4648200" cy="344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G_04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502727" cy="338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 descr="IMG_034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13" y="3411682"/>
            <a:ext cx="4488488" cy="344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266700" y="996660"/>
            <a:ext cx="4114800" cy="1390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CS" b="1" dirty="0" smtClean="0">
                <a:solidFill>
                  <a:schemeClr val="bg2">
                    <a:lumMod val="25000"/>
                  </a:schemeClr>
                </a:solidFill>
              </a:rPr>
              <a:t>Бирам да рециклирам!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r-Cyrl-RS" dirty="0" smtClean="0"/>
              <a:t>Маскембал ученика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28" y="1447800"/>
            <a:ext cx="6172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73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620000" cy="1143000"/>
          </a:xfrm>
        </p:spPr>
        <p:txBody>
          <a:bodyPr/>
          <a:lstStyle/>
          <a:p>
            <a:pPr marL="0" indent="0">
              <a:buNone/>
            </a:pPr>
            <a:r>
              <a:rPr lang="sr-Cyrl-RS" dirty="0" smtClean="0">
                <a:solidFill>
                  <a:schemeClr val="bg2">
                    <a:lumMod val="25000"/>
                  </a:schemeClr>
                </a:solidFill>
              </a:rPr>
              <a:t>Трибине и предавања: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2000" y="1371600"/>
            <a:ext cx="6400800" cy="4191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r-Cyrl-BA" sz="2800" dirty="0" smtClean="0">
                <a:solidFill>
                  <a:schemeClr val="bg2">
                    <a:lumMod val="25000"/>
                  </a:schemeClr>
                </a:solidFill>
              </a:rPr>
              <a:t>Професионална </a:t>
            </a:r>
            <a:r>
              <a:rPr lang="sr-Cyrl-BA" sz="2800" dirty="0">
                <a:solidFill>
                  <a:schemeClr val="bg2">
                    <a:lumMod val="25000"/>
                  </a:schemeClr>
                </a:solidFill>
              </a:rPr>
              <a:t>орјентација </a:t>
            </a:r>
          </a:p>
          <a:p>
            <a:pPr>
              <a:lnSpc>
                <a:spcPct val="80000"/>
              </a:lnSpc>
            </a:pPr>
            <a:r>
              <a:rPr lang="sr-Cyrl-BA" sz="2800" dirty="0">
                <a:solidFill>
                  <a:schemeClr val="bg2">
                    <a:lumMod val="25000"/>
                  </a:schemeClr>
                </a:solidFill>
              </a:rPr>
              <a:t>Сајбер насиље</a:t>
            </a:r>
          </a:p>
          <a:p>
            <a:pPr>
              <a:lnSpc>
                <a:spcPct val="80000"/>
              </a:lnSpc>
            </a:pPr>
            <a:r>
              <a:rPr lang="sr-Cyrl-BA" sz="2800" dirty="0">
                <a:solidFill>
                  <a:schemeClr val="bg2">
                    <a:lumMod val="25000"/>
                  </a:schemeClr>
                </a:solidFill>
              </a:rPr>
              <a:t>Вршњачка медијација </a:t>
            </a:r>
          </a:p>
          <a:p>
            <a:pPr>
              <a:lnSpc>
                <a:spcPct val="80000"/>
              </a:lnSpc>
            </a:pPr>
            <a:r>
              <a:rPr lang="sr-Cyrl-BA" sz="2800" dirty="0" smtClean="0">
                <a:solidFill>
                  <a:schemeClr val="bg2">
                    <a:lumMod val="25000"/>
                  </a:schemeClr>
                </a:solidFill>
              </a:rPr>
              <a:t>Бирам да рециклирам</a:t>
            </a:r>
            <a:endParaRPr lang="sr-Cyrl-BA" sz="28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sr-Cyrl-BA" sz="2800" dirty="0">
                <a:solidFill>
                  <a:schemeClr val="bg2">
                    <a:lumMod val="25000"/>
                  </a:schemeClr>
                </a:solidFill>
              </a:rPr>
              <a:t>Поремећаји у исхрани </a:t>
            </a:r>
          </a:p>
          <a:p>
            <a:pPr>
              <a:lnSpc>
                <a:spcPct val="80000"/>
              </a:lnSpc>
            </a:pPr>
            <a:r>
              <a:rPr lang="sr-Cyrl-BA" sz="2800" dirty="0" smtClean="0">
                <a:solidFill>
                  <a:schemeClr val="bg2">
                    <a:lumMod val="25000"/>
                  </a:schemeClr>
                </a:solidFill>
              </a:rPr>
              <a:t>Трговина људима </a:t>
            </a:r>
            <a:endParaRPr lang="sr-Cyrl-BA" sz="28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sr-Cyrl-BA" sz="2800" dirty="0" smtClean="0">
                <a:solidFill>
                  <a:schemeClr val="bg2">
                    <a:lumMod val="25000"/>
                  </a:schemeClr>
                </a:solidFill>
              </a:rPr>
              <a:t>Наркоманија </a:t>
            </a:r>
            <a:r>
              <a:rPr lang="sr-Cyrl-BA" sz="2800" dirty="0">
                <a:solidFill>
                  <a:schemeClr val="bg2">
                    <a:lumMod val="25000"/>
                  </a:schemeClr>
                </a:solidFill>
              </a:rPr>
              <a:t>младих </a:t>
            </a:r>
          </a:p>
          <a:p>
            <a:pPr>
              <a:lnSpc>
                <a:spcPct val="80000"/>
              </a:lnSpc>
            </a:pPr>
            <a:r>
              <a:rPr lang="sr-Cyrl-BA" sz="2800" dirty="0" smtClean="0">
                <a:solidFill>
                  <a:schemeClr val="bg2">
                    <a:lumMod val="25000"/>
                  </a:schemeClr>
                </a:solidFill>
              </a:rPr>
              <a:t>Репродуктивно здравље</a:t>
            </a:r>
            <a:endParaRPr lang="sr-Cyrl-BA" sz="280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r-Cyrl-RS" dirty="0" smtClean="0"/>
              <a:t>Успеси ученика са такмичења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4" y="1219200"/>
            <a:ext cx="37592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042" y="1048887"/>
            <a:ext cx="3987800" cy="2990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7338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8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r-Cyrl-RS" dirty="0" smtClean="0"/>
              <a:t>Гости Гимназије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1150509"/>
            <a:ext cx="2584704" cy="3214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143000"/>
            <a:ext cx="4775200" cy="358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46" y="3962400"/>
            <a:ext cx="3478554" cy="271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3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r-Cyrl-RS" dirty="0" smtClean="0"/>
              <a:t>Изложбе у школи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693440"/>
            <a:ext cx="38608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23113"/>
            <a:ext cx="3409950" cy="454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325" y="4014787"/>
            <a:ext cx="3790950" cy="28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4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r-Cyrl-RS" dirty="0"/>
              <a:t>Ф</a:t>
            </a:r>
            <a:r>
              <a:rPr lang="sr-Cyrl-RS" dirty="0" smtClean="0"/>
              <a:t>ото конкурс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5" y="1500187"/>
            <a:ext cx="8305801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3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Cyrl-R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21771"/>
            <a:ext cx="10439400" cy="6959601"/>
          </a:xfrm>
        </p:spPr>
      </p:pic>
    </p:spTree>
    <p:extLst>
      <p:ext uri="{BB962C8B-B14F-4D97-AF65-F5344CB8AC3E}">
        <p14:creationId xmlns:p14="http://schemas.microsoft.com/office/powerpoint/2010/main" val="13144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152400"/>
            <a:ext cx="8458200" cy="1371600"/>
          </a:xfrm>
        </p:spPr>
        <p:txBody>
          <a:bodyPr/>
          <a:lstStyle/>
          <a:p>
            <a:r>
              <a:rPr lang="sr-Cyrl-CS" dirty="0" smtClean="0">
                <a:solidFill>
                  <a:schemeClr val="bg2">
                    <a:lumMod val="25000"/>
                  </a:schemeClr>
                </a:solidFill>
              </a:rPr>
              <a:t>Професори Гимназије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1066800"/>
            <a:ext cx="4572000" cy="58169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sz="1200" i="1" dirty="0"/>
              <a:t>Горгина Ђурић – српски језик и књижевност </a:t>
            </a:r>
            <a:endParaRPr lang="sr-Cyrl-RS" sz="1200" i="1" dirty="0"/>
          </a:p>
          <a:p>
            <a:r>
              <a:rPr lang="sr-Cyrl-CS" sz="1200" i="1" dirty="0"/>
              <a:t>Наташа Савић </a:t>
            </a:r>
            <a:r>
              <a:rPr lang="x-none" sz="1200" i="1" dirty="0"/>
              <a:t>– српски језик и књижевност</a:t>
            </a:r>
            <a:br>
              <a:rPr lang="x-none" sz="1200" i="1" dirty="0"/>
            </a:br>
            <a:r>
              <a:rPr lang="sr-Cyrl-RS" sz="1200" i="1" dirty="0" smtClean="0"/>
              <a:t>Даница Мојковић</a:t>
            </a:r>
            <a:r>
              <a:rPr lang="x-none" sz="1200" i="1" dirty="0" smtClean="0"/>
              <a:t> </a:t>
            </a:r>
            <a:r>
              <a:rPr lang="x-none" sz="1200" i="1" dirty="0"/>
              <a:t>– српски језик и књижевност </a:t>
            </a:r>
            <a:endParaRPr lang="sr-Cyrl-RS" sz="1200" i="1" dirty="0"/>
          </a:p>
          <a:p>
            <a:r>
              <a:rPr lang="sr-Cyrl-RS" sz="1200" i="1" dirty="0"/>
              <a:t>Дана Јовановић</a:t>
            </a:r>
            <a:r>
              <a:rPr lang="x-none" sz="1200" i="1" dirty="0"/>
              <a:t>– српски језик и књижевност </a:t>
            </a:r>
            <a:br>
              <a:rPr lang="x-none" sz="1200" i="1" dirty="0"/>
            </a:br>
            <a:r>
              <a:rPr lang="sr-Cyrl-CS" sz="1200" i="1" dirty="0" smtClean="0"/>
              <a:t>Невена Алексић</a:t>
            </a:r>
            <a:r>
              <a:rPr lang="x-none" sz="1200" i="1" dirty="0" smtClean="0"/>
              <a:t>– </a:t>
            </a:r>
            <a:r>
              <a:rPr lang="x-none" sz="1200" i="1" dirty="0"/>
              <a:t>руски </a:t>
            </a:r>
            <a:r>
              <a:rPr lang="x-none" sz="1200" i="1" dirty="0" smtClean="0"/>
              <a:t>језик</a:t>
            </a:r>
            <a:endParaRPr lang="sr-Cyrl-RS" sz="1200" i="1" dirty="0" smtClean="0"/>
          </a:p>
          <a:p>
            <a:r>
              <a:rPr lang="sr-Cyrl-RS" sz="1200" i="1" dirty="0" smtClean="0"/>
              <a:t>Дијана Дуканић- руски језик</a:t>
            </a:r>
            <a:r>
              <a:rPr lang="x-none" sz="1200" i="1" dirty="0"/>
              <a:t/>
            </a:r>
            <a:br>
              <a:rPr lang="x-none" sz="1200" i="1" dirty="0"/>
            </a:br>
            <a:r>
              <a:rPr lang="sr-Cyrl-RS" sz="1200" i="1" dirty="0" smtClean="0"/>
              <a:t>Ивана Ковачевић - </a:t>
            </a:r>
            <a:r>
              <a:rPr lang="sr-Cyrl-RS" sz="1200" i="1" dirty="0"/>
              <a:t>немачки језик</a:t>
            </a:r>
            <a:r>
              <a:rPr lang="x-none" sz="1200" i="1" dirty="0"/>
              <a:t/>
            </a:r>
            <a:br>
              <a:rPr lang="x-none" sz="1200" i="1" dirty="0"/>
            </a:br>
            <a:r>
              <a:rPr lang="sr-Cyrl-CS" sz="1200" i="1" dirty="0"/>
              <a:t>Марија  Ђурић</a:t>
            </a:r>
            <a:r>
              <a:rPr lang="x-none" sz="1200" i="1" dirty="0"/>
              <a:t>– енглески језик</a:t>
            </a:r>
            <a:br>
              <a:rPr lang="x-none" sz="1200" i="1" dirty="0"/>
            </a:br>
            <a:r>
              <a:rPr lang="x-none" sz="1200" i="1" dirty="0"/>
              <a:t>Тамара Панић – енглески </a:t>
            </a:r>
            <a:r>
              <a:rPr lang="x-none" sz="1200" i="1" dirty="0" smtClean="0"/>
              <a:t>језик</a:t>
            </a:r>
            <a:endParaRPr lang="sr-Cyrl-RS" sz="1200" i="1" dirty="0" smtClean="0"/>
          </a:p>
          <a:p>
            <a:r>
              <a:rPr lang="sr-Cyrl-RS" sz="1200" i="1" dirty="0" smtClean="0"/>
              <a:t>Јелена Бошковић- енглески језик</a:t>
            </a:r>
            <a:r>
              <a:rPr lang="x-none" sz="1200" i="1" dirty="0"/>
              <a:t/>
            </a:r>
            <a:br>
              <a:rPr lang="x-none" sz="1200" i="1" dirty="0"/>
            </a:br>
            <a:r>
              <a:rPr lang="x-none" sz="1200" i="1" dirty="0"/>
              <a:t>Драгутин Ракоњац – латински језик</a:t>
            </a:r>
            <a:br>
              <a:rPr lang="x-none" sz="1200" i="1" dirty="0"/>
            </a:br>
            <a:r>
              <a:rPr lang="sr-Cyrl-CS" sz="1200" i="1" dirty="0"/>
              <a:t>Ивана </a:t>
            </a:r>
            <a:r>
              <a:rPr lang="sr-Cyrl-CS" sz="1200" i="1" dirty="0" smtClean="0"/>
              <a:t>Селинић</a:t>
            </a:r>
            <a:r>
              <a:rPr lang="x-none" sz="1200" i="1" dirty="0" smtClean="0"/>
              <a:t>– </a:t>
            </a:r>
            <a:r>
              <a:rPr lang="x-none" sz="1200" i="1" dirty="0"/>
              <a:t>психологија</a:t>
            </a:r>
            <a:br>
              <a:rPr lang="x-none" sz="1200" i="1" dirty="0"/>
            </a:br>
            <a:r>
              <a:rPr lang="sr-Cyrl-CS" sz="1200" i="1" dirty="0"/>
              <a:t>Слободанка Милинковић</a:t>
            </a:r>
            <a:r>
              <a:rPr lang="x-none" sz="1200" i="1" dirty="0"/>
              <a:t>– </a:t>
            </a:r>
            <a:r>
              <a:rPr lang="x-none" sz="1200" i="1" dirty="0" smtClean="0"/>
              <a:t>вер</a:t>
            </a:r>
            <a:r>
              <a:rPr lang="sr-Cyrl-RS" sz="1200" i="1" dirty="0" smtClean="0"/>
              <a:t>ска настава</a:t>
            </a:r>
            <a:r>
              <a:rPr lang="x-none" sz="1200" i="1" dirty="0"/>
              <a:t/>
            </a:r>
            <a:br>
              <a:rPr lang="x-none" sz="1200" i="1" dirty="0"/>
            </a:br>
            <a:r>
              <a:rPr lang="sr-Cyrl-RS" sz="1200" i="1" dirty="0"/>
              <a:t>Горан Драшковић</a:t>
            </a:r>
            <a:r>
              <a:rPr lang="x-none" sz="1200" i="1" dirty="0"/>
              <a:t>–устав и права грађана </a:t>
            </a:r>
            <a:br>
              <a:rPr lang="x-none" sz="1200" i="1" dirty="0"/>
            </a:br>
            <a:r>
              <a:rPr lang="x-none" sz="1200" i="1" dirty="0"/>
              <a:t>Драгица Сенић – филозофија</a:t>
            </a:r>
            <a:r>
              <a:rPr lang="sr-Cyrl-RS" sz="1200" i="1" dirty="0"/>
              <a:t>, социологија</a:t>
            </a:r>
            <a:r>
              <a:rPr lang="x-none" sz="1200" i="1" dirty="0"/>
              <a:t/>
            </a:r>
            <a:br>
              <a:rPr lang="x-none" sz="1200" i="1" dirty="0"/>
            </a:br>
            <a:r>
              <a:rPr lang="x-none" sz="1200" i="1" dirty="0"/>
              <a:t>Марко Ковачевић- историја</a:t>
            </a:r>
            <a:br>
              <a:rPr lang="x-none" sz="1200" i="1" dirty="0"/>
            </a:br>
            <a:r>
              <a:rPr lang="sr-Cyrl-RS" sz="1200" i="1" dirty="0" smtClean="0"/>
              <a:t>Петар Чолић</a:t>
            </a:r>
            <a:r>
              <a:rPr lang="x-none" sz="1200" i="1" dirty="0"/>
              <a:t>  – историја</a:t>
            </a:r>
            <a:br>
              <a:rPr lang="x-none" sz="1200" i="1" dirty="0"/>
            </a:br>
            <a:r>
              <a:rPr lang="sr-Cyrl-RS" sz="1200" i="1" dirty="0" smtClean="0"/>
              <a:t>Мирјана Радивојевић</a:t>
            </a:r>
            <a:r>
              <a:rPr lang="x-none" sz="1200" i="1" dirty="0" smtClean="0"/>
              <a:t>– </a:t>
            </a:r>
            <a:r>
              <a:rPr lang="x-none" sz="1200" i="1" dirty="0"/>
              <a:t>географија</a:t>
            </a:r>
            <a:br>
              <a:rPr lang="x-none" sz="1200" i="1" dirty="0"/>
            </a:br>
            <a:r>
              <a:rPr lang="x-none" sz="1200" i="1" dirty="0"/>
              <a:t>Александра Ђурић</a:t>
            </a:r>
            <a:r>
              <a:rPr lang="sr-Cyrl-RS" sz="1200" i="1" dirty="0"/>
              <a:t> Караклић</a:t>
            </a:r>
            <a:r>
              <a:rPr lang="x-none" sz="1200" i="1" dirty="0"/>
              <a:t>– биологија</a:t>
            </a:r>
            <a:br>
              <a:rPr lang="x-none" sz="1200" i="1" dirty="0"/>
            </a:br>
            <a:r>
              <a:rPr lang="sr-Cyrl-RS" sz="1200" i="1" dirty="0" smtClean="0"/>
              <a:t>Драгана Драгојловић</a:t>
            </a:r>
            <a:r>
              <a:rPr lang="x-none" sz="1200" i="1" dirty="0" smtClean="0"/>
              <a:t> </a:t>
            </a:r>
            <a:r>
              <a:rPr lang="x-none" sz="1200" i="1" dirty="0"/>
              <a:t>– математика</a:t>
            </a:r>
            <a:br>
              <a:rPr lang="x-none" sz="1200" i="1" dirty="0"/>
            </a:br>
            <a:r>
              <a:rPr lang="x-none" sz="1200" i="1" dirty="0"/>
              <a:t>Јелена Стојкановић – математика</a:t>
            </a:r>
            <a:br>
              <a:rPr lang="x-none" sz="1200" i="1" dirty="0"/>
            </a:br>
            <a:r>
              <a:rPr lang="sr-Cyrl-CS" sz="1200" i="1" dirty="0" smtClean="0"/>
              <a:t>Радован Гавриловић</a:t>
            </a:r>
            <a:r>
              <a:rPr lang="x-none" sz="1200" i="1" dirty="0" smtClean="0"/>
              <a:t> </a:t>
            </a:r>
            <a:r>
              <a:rPr lang="x-none" sz="1200" i="1" dirty="0"/>
              <a:t>– информатика и рачунарство</a:t>
            </a:r>
            <a:br>
              <a:rPr lang="x-none" sz="1200" i="1" dirty="0"/>
            </a:br>
            <a:r>
              <a:rPr lang="sr-Cyrl-RS" sz="1200" i="1" dirty="0" smtClean="0"/>
              <a:t>Гордана Вранић</a:t>
            </a:r>
            <a:r>
              <a:rPr lang="x-none" sz="1200" i="1" dirty="0" smtClean="0"/>
              <a:t>- </a:t>
            </a:r>
            <a:r>
              <a:rPr lang="x-none" sz="1200" i="1" dirty="0"/>
              <a:t>информатика и рачунарство</a:t>
            </a:r>
            <a:br>
              <a:rPr lang="x-none" sz="1200" i="1" dirty="0"/>
            </a:br>
            <a:r>
              <a:rPr lang="x-none" sz="1200" i="1" dirty="0"/>
              <a:t>Никола Јовановић – физика</a:t>
            </a:r>
            <a:br>
              <a:rPr lang="x-none" sz="1200" i="1" dirty="0"/>
            </a:br>
            <a:r>
              <a:rPr lang="sr-Cyrl-RS" sz="1200" i="1" dirty="0" smtClean="0"/>
              <a:t>Мирослав Јовановић</a:t>
            </a:r>
            <a:r>
              <a:rPr lang="x-none" sz="1200" i="1" dirty="0"/>
              <a:t>  – физика</a:t>
            </a:r>
            <a:br>
              <a:rPr lang="x-none" sz="1200" i="1" dirty="0"/>
            </a:br>
            <a:r>
              <a:rPr lang="x-none" sz="1200" i="1" dirty="0"/>
              <a:t>Тања Радовановић – хемија</a:t>
            </a:r>
            <a:br>
              <a:rPr lang="x-none" sz="1200" i="1" dirty="0"/>
            </a:br>
            <a:r>
              <a:rPr lang="x-none" sz="1200" i="1" dirty="0"/>
              <a:t>Невенка Стојадиновић – хемија</a:t>
            </a:r>
            <a:r>
              <a:rPr lang="sr-Cyrl-CS" sz="1200" i="1" dirty="0"/>
              <a:t> </a:t>
            </a:r>
          </a:p>
          <a:p>
            <a:pPr>
              <a:buNone/>
            </a:pPr>
            <a:r>
              <a:rPr lang="sr-Cyrl-CS" sz="1200" i="1" dirty="0" smtClean="0"/>
              <a:t>Марко Лазић-музичка </a:t>
            </a:r>
            <a:r>
              <a:rPr lang="sr-Cyrl-CS" sz="1200" i="1" dirty="0"/>
              <a:t>култура</a:t>
            </a:r>
            <a:r>
              <a:rPr lang="x-none" sz="1200" i="1" dirty="0"/>
              <a:t/>
            </a:r>
            <a:br>
              <a:rPr lang="x-none" sz="1200" i="1" dirty="0"/>
            </a:br>
            <a:r>
              <a:rPr lang="x-none" sz="1200" i="1" dirty="0"/>
              <a:t>Велибор Филиповић – музичка култура</a:t>
            </a:r>
            <a:br>
              <a:rPr lang="x-none" sz="1200" i="1" dirty="0"/>
            </a:br>
            <a:r>
              <a:rPr lang="x-none" sz="1200" i="1" dirty="0"/>
              <a:t>Миља Петровић – физичко васпитање</a:t>
            </a:r>
            <a:br>
              <a:rPr lang="x-none" sz="1200" i="1" dirty="0"/>
            </a:br>
            <a:r>
              <a:rPr lang="x-none" sz="1200" i="1" dirty="0"/>
              <a:t>Драган Радовановић – физичко васпитање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7019335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extBox 2"/>
          <p:cNvSpPr txBox="1"/>
          <p:nvPr/>
        </p:nvSpPr>
        <p:spPr>
          <a:xfrm>
            <a:off x="0" y="206437"/>
            <a:ext cx="975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800" b="1" dirty="0" smtClean="0">
                <a:solidFill>
                  <a:schemeClr val="bg2">
                    <a:lumMod val="25000"/>
                  </a:schemeClr>
                </a:solidFill>
              </a:rPr>
              <a:t>Екскурзије ученика</a:t>
            </a:r>
            <a:endParaRPr lang="sr-Cyrl-RS" sz="4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37433"/>
            <a:ext cx="7868707" cy="5901531"/>
          </a:xfrm>
        </p:spPr>
      </p:pic>
    </p:spTree>
    <p:extLst>
      <p:ext uri="{BB962C8B-B14F-4D97-AF65-F5344CB8AC3E}">
        <p14:creationId xmlns:p14="http://schemas.microsoft.com/office/powerpoint/2010/main" val="39861329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sr-Cyrl-RS" dirty="0" smtClean="0"/>
              <a:t>Матурски плес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950720"/>
            <a:ext cx="4419600" cy="331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219200"/>
            <a:ext cx="360045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05800" cy="1600200"/>
          </a:xfrm>
        </p:spPr>
        <p:txBody>
          <a:bodyPr/>
          <a:lstStyle/>
          <a:p>
            <a:pPr marL="0" indent="0" algn="ctr">
              <a:buNone/>
            </a:pPr>
            <a:r>
              <a:rPr lang="x-none" sz="4800" dirty="0" smtClean="0">
                <a:solidFill>
                  <a:schemeClr val="bg2">
                    <a:lumMod val="25000"/>
                  </a:schemeClr>
                </a:solidFill>
              </a:rPr>
              <a:t>Школа има и </a:t>
            </a:r>
            <a:r>
              <a:rPr lang="x-none" sz="4800" smtClean="0">
                <a:solidFill>
                  <a:schemeClr val="bg2">
                    <a:lumMod val="25000"/>
                  </a:schemeClr>
                </a:solidFill>
              </a:rPr>
              <a:t>свој сајт</a:t>
            </a:r>
            <a:r>
              <a:rPr lang="sr-Latn-RS" sz="4800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  <a:endParaRPr lang="en-US" sz="4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4282" y="1285860"/>
            <a:ext cx="8229600" cy="4389120"/>
          </a:xfrm>
        </p:spPr>
        <p:txBody>
          <a:bodyPr/>
          <a:lstStyle/>
          <a:p>
            <a:pPr marL="45720" indent="0">
              <a:buNone/>
            </a:pPr>
            <a:endParaRPr lang="sr-Cyrl-RS" dirty="0" smtClean="0"/>
          </a:p>
          <a:p>
            <a:pPr marL="45720" indent="0">
              <a:buNone/>
            </a:pPr>
            <a:endParaRPr lang="sr-Cyrl-RS" dirty="0"/>
          </a:p>
          <a:p>
            <a:pPr marL="45720" indent="0">
              <a:buNone/>
            </a:pPr>
            <a:endParaRPr lang="x-none" dirty="0" smtClean="0"/>
          </a:p>
          <a:p>
            <a:pPr>
              <a:buNone/>
            </a:pPr>
            <a:r>
              <a:rPr lang="x-none" dirty="0" smtClean="0"/>
              <a:t>       </a:t>
            </a:r>
            <a:r>
              <a:rPr 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http://gimnazijabb.edu.rs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257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sr-Cyrl-RS" sz="6000" dirty="0" smtClean="0">
                <a:solidFill>
                  <a:schemeClr val="bg2">
                    <a:lumMod val="25000"/>
                  </a:schemeClr>
                </a:solidFill>
              </a:rPr>
              <a:t>Мој избор!</a:t>
            </a:r>
            <a:endParaRPr lang="en-US" sz="6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90600"/>
            <a:ext cx="4648200" cy="5733609"/>
          </a:xfrm>
        </p:spPr>
      </p:pic>
    </p:spTree>
    <p:extLst>
      <p:ext uri="{BB962C8B-B14F-4D97-AF65-F5344CB8AC3E}">
        <p14:creationId xmlns:p14="http://schemas.microsoft.com/office/powerpoint/2010/main" val="36913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90600" y="609600"/>
            <a:ext cx="7315200" cy="5562600"/>
          </a:xfrm>
        </p:spPr>
        <p:txBody>
          <a:bodyPr>
            <a:normAutofit/>
          </a:bodyPr>
          <a:lstStyle/>
          <a:p>
            <a:r>
              <a:rPr lang="x-none" sz="3200" dirty="0" smtClean="0">
                <a:solidFill>
                  <a:schemeClr val="bg2">
                    <a:lumMod val="25000"/>
                  </a:schemeClr>
                </a:solidFill>
              </a:rPr>
              <a:t>У нашој школи постоји 12 одељења, од тога је осам друштвено-језичког смера </a:t>
            </a:r>
            <a:r>
              <a:rPr lang="x-none" sz="3200" smtClean="0">
                <a:solidFill>
                  <a:schemeClr val="bg2">
                    <a:lumMod val="25000"/>
                  </a:schemeClr>
                </a:solidFill>
              </a:rPr>
              <a:t>и </a:t>
            </a:r>
            <a:r>
              <a:rPr lang="x-none" sz="3200">
                <a:solidFill>
                  <a:schemeClr val="bg2">
                    <a:lumMod val="25000"/>
                  </a:schemeClr>
                </a:solidFill>
              </a:rPr>
              <a:t>четири </a:t>
            </a:r>
            <a:r>
              <a:rPr lang="x-none" sz="3200" smtClean="0">
                <a:solidFill>
                  <a:schemeClr val="bg2">
                    <a:lumMod val="25000"/>
                  </a:schemeClr>
                </a:solidFill>
              </a:rPr>
              <a:t>природно-математичког.</a:t>
            </a:r>
            <a:endParaRPr lang="sr-Cyrl-RS" sz="3200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x-none" sz="32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x-none" sz="3200" smtClean="0">
                <a:solidFill>
                  <a:schemeClr val="bg2">
                    <a:lumMod val="25000"/>
                  </a:schemeClr>
                </a:solidFill>
              </a:rPr>
              <a:t>Ове </a:t>
            </a:r>
            <a:r>
              <a:rPr lang="x-none" sz="3200" dirty="0" smtClean="0">
                <a:solidFill>
                  <a:schemeClr val="bg2">
                    <a:lumMod val="25000"/>
                  </a:schemeClr>
                </a:solidFill>
              </a:rPr>
              <a:t>школске године уписаћемо три одељења, од тога два </a:t>
            </a:r>
            <a:r>
              <a:rPr lang="x-none" sz="3200" dirty="0">
                <a:solidFill>
                  <a:schemeClr val="bg2">
                    <a:lumMod val="25000"/>
                  </a:schemeClr>
                </a:solidFill>
              </a:rPr>
              <a:t>друштвено-језичког </a:t>
            </a:r>
            <a:r>
              <a:rPr lang="x-none" sz="3200">
                <a:solidFill>
                  <a:schemeClr val="bg2">
                    <a:lumMod val="25000"/>
                  </a:schemeClr>
                </a:solidFill>
              </a:rPr>
              <a:t>смера </a:t>
            </a:r>
            <a:r>
              <a:rPr lang="x-none" sz="3200" smtClean="0">
                <a:solidFill>
                  <a:schemeClr val="bg2">
                    <a:lumMod val="25000"/>
                  </a:schemeClr>
                </a:solidFill>
              </a:rPr>
              <a:t>и једно природно-математичког</a:t>
            </a:r>
            <a:r>
              <a:rPr lang="sr-Cyrl-RS" sz="32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x-none" sz="3200" smtClean="0">
                <a:solidFill>
                  <a:schemeClr val="bg2">
                    <a:lumMod val="25000"/>
                  </a:schemeClr>
                </a:solidFill>
              </a:rPr>
              <a:t>смера.</a:t>
            </a:r>
            <a:endParaRPr lang="sr-Latn-CS" sz="3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921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90600" y="685800"/>
            <a:ext cx="7086600" cy="4983480"/>
          </a:xfrm>
        </p:spPr>
        <p:txBody>
          <a:bodyPr>
            <a:noAutofit/>
          </a:bodyPr>
          <a:lstStyle/>
          <a:p>
            <a:pPr algn="just">
              <a:buFont typeface="Trebuchet MS" pitchFamily="34" charset="0"/>
              <a:buChar char="*"/>
            </a:pPr>
            <a:r>
              <a:rPr lang="sr-Cyrl-CS" sz="3200" dirty="0" smtClean="0">
                <a:solidFill>
                  <a:schemeClr val="bg2">
                    <a:lumMod val="25000"/>
                  </a:schemeClr>
                </a:solidFill>
              </a:rPr>
              <a:t>У гимназији сви ученици као први страни језик уче енглески, а као други страни језик учи се немачки</a:t>
            </a:r>
            <a:r>
              <a:rPr lang="sr-Cyrl-RS" sz="3200" dirty="0" smtClean="0">
                <a:solidFill>
                  <a:schemeClr val="bg2">
                    <a:lumMod val="25000"/>
                  </a:schemeClr>
                </a:solidFill>
              </a:rPr>
              <a:t> или </a:t>
            </a:r>
            <a:r>
              <a:rPr lang="sr-Cyrl-CS" sz="3200" dirty="0" smtClean="0">
                <a:solidFill>
                  <a:schemeClr val="bg2">
                    <a:lumMod val="25000"/>
                  </a:schemeClr>
                </a:solidFill>
              </a:rPr>
              <a:t>руски језик. </a:t>
            </a:r>
          </a:p>
          <a:p>
            <a:pPr algn="just">
              <a:buFont typeface="Trebuchet MS" pitchFamily="34" charset="0"/>
              <a:buChar char="*"/>
            </a:pPr>
            <a:endParaRPr lang="sr-Cyrl-CS" sz="32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just">
              <a:buFont typeface="Trebuchet MS" pitchFamily="34" charset="0"/>
              <a:buChar char="*"/>
            </a:pPr>
            <a:r>
              <a:rPr lang="sr-Cyrl-CS" sz="3200" dirty="0" smtClean="0">
                <a:solidFill>
                  <a:schemeClr val="bg2">
                    <a:lumMod val="25000"/>
                  </a:schemeClr>
                </a:solidFill>
              </a:rPr>
              <a:t>Одељења се формирају према другом страном језику (језичка одељења).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318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036" y="152400"/>
            <a:ext cx="5213927" cy="1143000"/>
          </a:xfrm>
        </p:spPr>
        <p:txBody>
          <a:bodyPr>
            <a:noAutofit/>
          </a:bodyPr>
          <a:lstStyle/>
          <a:p>
            <a:pPr algn="ctr"/>
            <a:r>
              <a:rPr lang="sr-Cyrl-CS" sz="3600" dirty="0" smtClean="0">
                <a:solidFill>
                  <a:schemeClr val="bg2">
                    <a:lumMod val="25000"/>
                  </a:schemeClr>
                </a:solidFill>
              </a:rPr>
              <a:t>Школска библиотека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2046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419600"/>
            <a:ext cx="8534400" cy="4297362"/>
          </a:xfrm>
        </p:spPr>
        <p:txBody>
          <a:bodyPr/>
          <a:lstStyle/>
          <a:p>
            <a:pPr algn="l"/>
            <a:r>
              <a:rPr lang="sr-Cyrl-CS" dirty="0" smtClean="0">
                <a:solidFill>
                  <a:schemeClr val="bg2">
                    <a:lumMod val="25000"/>
                  </a:schemeClr>
                </a:solidFill>
              </a:rPr>
              <a:t>Трофеји Гимназије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28"/>
            <a:ext cx="4620597" cy="3526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141514"/>
            <a:ext cx="4267200" cy="351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4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" y="4191000"/>
            <a:ext cx="4495800" cy="1676400"/>
          </a:xfrm>
        </p:spPr>
        <p:txBody>
          <a:bodyPr/>
          <a:lstStyle/>
          <a:p>
            <a:pPr algn="ctr"/>
            <a:r>
              <a:rPr lang="sr-Cyrl-CS" dirty="0" smtClean="0">
                <a:solidFill>
                  <a:schemeClr val="bg2">
                    <a:lumMod val="25000"/>
                  </a:schemeClr>
                </a:solidFill>
              </a:rPr>
              <a:t>Кабинети информатике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8434" name="Picture 2" descr="C:\Users\korisnik\Desktop\prezentacija\IMG_20140411_081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0"/>
            <a:ext cx="4669971" cy="350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korisnik\Desktop\prezentacija\IMG_20140411_081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219" y="3502478"/>
            <a:ext cx="4522410" cy="339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86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093" y="152400"/>
            <a:ext cx="5562600" cy="1600200"/>
          </a:xfrm>
        </p:spPr>
        <p:txBody>
          <a:bodyPr/>
          <a:lstStyle/>
          <a:p>
            <a:pPr algn="ctr"/>
            <a:r>
              <a:rPr lang="sr-Cyrl-CS" dirty="0" smtClean="0">
                <a:solidFill>
                  <a:schemeClr val="bg2">
                    <a:lumMod val="25000"/>
                  </a:schemeClr>
                </a:solidFill>
              </a:rPr>
              <a:t>Кабинет историје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7892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615</TotalTime>
  <Words>222</Words>
  <Application>Microsoft Office PowerPoint</Application>
  <PresentationFormat>On-screen Show (4:3)</PresentationFormat>
  <Paragraphs>68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Calibri</vt:lpstr>
      <vt:lpstr>Georgia</vt:lpstr>
      <vt:lpstr>Trebuchet MS</vt:lpstr>
      <vt:lpstr>Slipstream</vt:lpstr>
      <vt:lpstr>Гимназија  “Јосиф Панчић”</vt:lpstr>
      <vt:lpstr>PowerPoint Presentation</vt:lpstr>
      <vt:lpstr>PowerPoint Presentation</vt:lpstr>
      <vt:lpstr>PowerPoint Presentation</vt:lpstr>
      <vt:lpstr>PowerPoint Presentation</vt:lpstr>
      <vt:lpstr>Школска библиотека</vt:lpstr>
      <vt:lpstr>Трофеји Гимназије</vt:lpstr>
      <vt:lpstr>Кабинети информатике</vt:lpstr>
      <vt:lpstr>Кабинет историје</vt:lpstr>
      <vt:lpstr>Кабинет хемије</vt:lpstr>
      <vt:lpstr>Кабинет биoлогије </vt:lpstr>
      <vt:lpstr>Кабинет физике</vt:lpstr>
      <vt:lpstr>Сала за физичко</vt:lpstr>
      <vt:lpstr>Школска теретана</vt:lpstr>
      <vt:lpstr>Школске секције:</vt:lpstr>
      <vt:lpstr>PowerPoint Presentation</vt:lpstr>
      <vt:lpstr>PowerPoint Presentation</vt:lpstr>
      <vt:lpstr>PowerPoint Presentation</vt:lpstr>
      <vt:lpstr>PowerPoint Presentation</vt:lpstr>
      <vt:lpstr>Акције ученика</vt:lpstr>
      <vt:lpstr>PowerPoint Presentation</vt:lpstr>
      <vt:lpstr>PowerPoint Presentation</vt:lpstr>
      <vt:lpstr>PowerPoint Presentation</vt:lpstr>
      <vt:lpstr>PowerPoint Presentation</vt:lpstr>
      <vt:lpstr>Трибине и предавања:</vt:lpstr>
      <vt:lpstr>PowerPoint Presentation</vt:lpstr>
      <vt:lpstr>PowerPoint Presentation</vt:lpstr>
      <vt:lpstr>PowerPoint Presentation</vt:lpstr>
      <vt:lpstr>PowerPoint Presentation</vt:lpstr>
      <vt:lpstr>Професори Гимназије</vt:lpstr>
      <vt:lpstr>PowerPoint Presentation</vt:lpstr>
      <vt:lpstr>PowerPoint Presentation</vt:lpstr>
      <vt:lpstr>Школа има и свој сајт:</vt:lpstr>
      <vt:lpstr>Мој избор!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Гимназија  “Јосиф Панчић”</dc:title>
  <dc:creator>V</dc:creator>
  <cp:lastModifiedBy>Katarina Marjanović</cp:lastModifiedBy>
  <cp:revision>56</cp:revision>
  <dcterms:created xsi:type="dcterms:W3CDTF">2013-04-26T06:11:19Z</dcterms:created>
  <dcterms:modified xsi:type="dcterms:W3CDTF">2018-05-10T15:46:49Z</dcterms:modified>
</cp:coreProperties>
</file>